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  <p:sldMasterId id="2147483854" r:id="rId5"/>
  </p:sldMasterIdLst>
  <p:notesMasterIdLst>
    <p:notesMasterId r:id="rId29"/>
  </p:notesMasterIdLst>
  <p:handoutMasterIdLst>
    <p:handoutMasterId r:id="rId30"/>
  </p:handoutMasterIdLst>
  <p:sldIdLst>
    <p:sldId id="322" r:id="rId6"/>
    <p:sldId id="11752" r:id="rId7"/>
    <p:sldId id="327" r:id="rId8"/>
    <p:sldId id="324" r:id="rId9"/>
    <p:sldId id="11753" r:id="rId10"/>
    <p:sldId id="323" r:id="rId11"/>
    <p:sldId id="332" r:id="rId12"/>
    <p:sldId id="328" r:id="rId13"/>
    <p:sldId id="329" r:id="rId14"/>
    <p:sldId id="330" r:id="rId15"/>
    <p:sldId id="11748" r:id="rId16"/>
    <p:sldId id="11749" r:id="rId17"/>
    <p:sldId id="11750" r:id="rId18"/>
    <p:sldId id="11751" r:id="rId19"/>
    <p:sldId id="333" r:id="rId20"/>
    <p:sldId id="331" r:id="rId21"/>
    <p:sldId id="336" r:id="rId22"/>
    <p:sldId id="325" r:id="rId23"/>
    <p:sldId id="326" r:id="rId24"/>
    <p:sldId id="334" r:id="rId25"/>
    <p:sldId id="335" r:id="rId26"/>
    <p:sldId id="266" r:id="rId27"/>
    <p:sldId id="281" r:id="rId28"/>
  </p:sldIdLst>
  <p:sldSz cx="12192000" cy="6858000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Groupe RATP" id="{BDD51ED9-7245-4809-8FD3-6FD7A047469B}">
          <p14:sldIdLst>
            <p14:sldId id="322"/>
            <p14:sldId id="11752"/>
            <p14:sldId id="327"/>
            <p14:sldId id="324"/>
            <p14:sldId id="11753"/>
            <p14:sldId id="323"/>
            <p14:sldId id="332"/>
            <p14:sldId id="328"/>
            <p14:sldId id="329"/>
            <p14:sldId id="330"/>
            <p14:sldId id="11748"/>
            <p14:sldId id="11749"/>
            <p14:sldId id="11750"/>
            <p14:sldId id="11751"/>
            <p14:sldId id="333"/>
            <p14:sldId id="331"/>
            <p14:sldId id="336"/>
            <p14:sldId id="325"/>
            <p14:sldId id="326"/>
            <p14:sldId id="334"/>
            <p14:sldId id="335"/>
            <p14:sldId id="266"/>
            <p14:sldId id="281"/>
          </p14:sldIdLst>
        </p14:section>
        <p14:section name="Boîte à outils" id="{52AF2147-DEB2-428D-95CE-4FC872B725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78" userDrawn="1">
          <p15:clr>
            <a:srgbClr val="A4A3A4"/>
          </p15:clr>
        </p15:guide>
        <p15:guide id="9" pos="2048" userDrawn="1">
          <p15:clr>
            <a:srgbClr val="A4A3A4"/>
          </p15:clr>
        </p15:guide>
        <p15:guide id="10" pos="5654" userDrawn="1">
          <p15:clr>
            <a:srgbClr val="A4A3A4"/>
          </p15:clr>
        </p15:guide>
        <p15:guide id="11" pos="211" userDrawn="1">
          <p15:clr>
            <a:srgbClr val="A4A3A4"/>
          </p15:clr>
        </p15:guide>
        <p15:guide id="12" pos="7469" userDrawn="1">
          <p15:clr>
            <a:srgbClr val="A4A3A4"/>
          </p15:clr>
        </p15:guide>
        <p15:guide id="13" orient="horz" pos="1344" userDrawn="1">
          <p15:clr>
            <a:srgbClr val="A4A3A4"/>
          </p15:clr>
        </p15:guide>
        <p15:guide id="14" pos="5836" userDrawn="1">
          <p15:clr>
            <a:srgbClr val="A4A3A4"/>
          </p15:clr>
        </p15:guide>
        <p15:guide id="15" orient="horz" pos="3997" userDrawn="1">
          <p15:clr>
            <a:srgbClr val="A4A3A4"/>
          </p15:clr>
        </p15:guide>
        <p15:guide id="16" orient="horz" pos="3884" userDrawn="1">
          <p15:clr>
            <a:srgbClr val="A4A3A4"/>
          </p15:clr>
        </p15:guide>
        <p15:guide id="17" orient="horz" pos="3318" userDrawn="1">
          <p15:clr>
            <a:srgbClr val="A4A3A4"/>
          </p15:clr>
        </p15:guide>
        <p15:guide id="18" orient="horz" pos="1644" userDrawn="1">
          <p15:clr>
            <a:srgbClr val="A4A3A4"/>
          </p15:clr>
        </p15:guide>
        <p15:guide id="19" pos="2411" userDrawn="1">
          <p15:clr>
            <a:srgbClr val="A4A3A4"/>
          </p15:clr>
        </p15:guide>
        <p15:guide id="20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FB813C-06F6-8AB9-8EB8-2874EB3BFDFF}" name="JACQUINOT Anne" initials="JA" userId="S::anne.jacquinot@ratp.fr::f37d76da-5796-4e63-b0d9-f3566555d909" providerId="AD"/>
  <p188:author id="{E6D2D747-69A0-61CB-C05B-15CC10665ED8}" name="Damien Toigo" initials="DT" userId="S::damien.toigo@globalservs.com::81994c5e-d911-42a1-94d3-f89a429d6bb5" providerId="AD"/>
  <p188:author id="{787B6666-20ED-8EFD-8C31-FDCAE43885CB}" name="Utilisateur invité" initials="Ui" userId="S::urn:spo:anon#093499fb89e519a50beca7698b93c839f6c59ded67b5773698cdc3341ea49135::" providerId="AD"/>
  <p188:author id="{42FCC48E-1222-F326-3236-1CBCB4131DF7}" name="Utilisateur invité" initials="Ui" userId="S::urn:spo:anon#66d752f54f9fd73f63380ab4a77aba366d1b5144287566e18c8f92ba3cf7c44d::" providerId="AD"/>
  <p188:author id="{1DDACDDA-D26E-E278-0558-5EAACC02261C}" name="Utilisateur invité" initials="Ui" userId="S::urn:spo:anon#70be921a6d403e50909773e6b20a39d6835d6dbec6959981ffe18ccd8c498e37::" providerId="AD"/>
  <p188:author id="{C09085E6-45CB-63DC-5480-BC57D97AA928}" name="Utilisateur invité" initials="Ui" userId="S::urn:spo:anon#031ff995c41e7785b3bde9ca7bba4e9f5a70371ff442a3f981d56e25d5c5550b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0CD"/>
    <a:srgbClr val="77C696"/>
    <a:srgbClr val="0EAB95"/>
    <a:srgbClr val="E3E2DA"/>
    <a:srgbClr val="AFE1FA"/>
    <a:srgbClr val="C8D741"/>
    <a:srgbClr val="9BD2C8"/>
    <a:srgbClr val="F5D750"/>
    <a:srgbClr val="74BDEC"/>
    <a:srgbClr val="683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3"/>
    <p:restoredTop sz="96928" autoAdjust="0"/>
  </p:normalViewPr>
  <p:slideViewPr>
    <p:cSldViewPr snapToGrid="0">
      <p:cViewPr varScale="1">
        <p:scale>
          <a:sx n="106" d="100"/>
          <a:sy n="106" d="100"/>
        </p:scale>
        <p:origin x="480" y="114"/>
      </p:cViewPr>
      <p:guideLst>
        <p:guide orient="horz" pos="3078"/>
        <p:guide pos="2048"/>
        <p:guide pos="5654"/>
        <p:guide pos="211"/>
        <p:guide pos="7469"/>
        <p:guide orient="horz" pos="1344"/>
        <p:guide pos="5836"/>
        <p:guide orient="horz" pos="3997"/>
        <p:guide orient="horz" pos="3884"/>
        <p:guide orient="horz" pos="3318"/>
        <p:guide orient="horz" pos="1644"/>
        <p:guide pos="2411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TTIER Alicia" userId="e9f339af-918c-4e03-91e6-3fbb88b61c09" providerId="ADAL" clId="{281544C6-10DB-438C-ADEA-71A494EA8A7E}"/>
    <pc:docChg chg="custSel modSld">
      <pc:chgData name="BROTTIER Alicia" userId="e9f339af-918c-4e03-91e6-3fbb88b61c09" providerId="ADAL" clId="{281544C6-10DB-438C-ADEA-71A494EA8A7E}" dt="2026-03-27T13:25:16.129" v="95" actId="20577"/>
      <pc:docMkLst>
        <pc:docMk/>
      </pc:docMkLst>
      <pc:sldChg chg="addSp delSp modSp mod">
        <pc:chgData name="BROTTIER Alicia" userId="e9f339af-918c-4e03-91e6-3fbb88b61c09" providerId="ADAL" clId="{281544C6-10DB-438C-ADEA-71A494EA8A7E}" dt="2026-03-27T13:24:31.961" v="54" actId="1076"/>
        <pc:sldMkLst>
          <pc:docMk/>
          <pc:sldMk cId="526386447" sldId="323"/>
        </pc:sldMkLst>
        <pc:spChg chg="mod">
          <ac:chgData name="BROTTIER Alicia" userId="e9f339af-918c-4e03-91e6-3fbb88b61c09" providerId="ADAL" clId="{281544C6-10DB-438C-ADEA-71A494EA8A7E}" dt="2026-03-27T13:24:00.685" v="45" actId="20577"/>
          <ac:spMkLst>
            <pc:docMk/>
            <pc:sldMk cId="526386447" sldId="323"/>
            <ac:spMk id="5" creationId="{2A703AB1-FA06-A625-BD7A-D53A8ADDD650}"/>
          </ac:spMkLst>
        </pc:spChg>
        <pc:picChg chg="add del mod">
          <ac:chgData name="BROTTIER Alicia" userId="e9f339af-918c-4e03-91e6-3fbb88b61c09" providerId="ADAL" clId="{281544C6-10DB-438C-ADEA-71A494EA8A7E}" dt="2026-03-27T13:24:14.963" v="49" actId="478"/>
          <ac:picMkLst>
            <pc:docMk/>
            <pc:sldMk cId="526386447" sldId="323"/>
            <ac:picMk id="7" creationId="{A5803B05-CAF9-9846-C101-AED3066920EB}"/>
          </ac:picMkLst>
        </pc:picChg>
        <pc:picChg chg="del">
          <ac:chgData name="BROTTIER Alicia" userId="e9f339af-918c-4e03-91e6-3fbb88b61c09" providerId="ADAL" clId="{281544C6-10DB-438C-ADEA-71A494EA8A7E}" dt="2026-03-27T13:23:28.784" v="3" actId="478"/>
          <ac:picMkLst>
            <pc:docMk/>
            <pc:sldMk cId="526386447" sldId="323"/>
            <ac:picMk id="8" creationId="{3D4462AF-E607-AD20-3C99-9870F4444A09}"/>
          </ac:picMkLst>
        </pc:picChg>
        <pc:picChg chg="mod">
          <ac:chgData name="BROTTIER Alicia" userId="e9f339af-918c-4e03-91e6-3fbb88b61c09" providerId="ADAL" clId="{281544C6-10DB-438C-ADEA-71A494EA8A7E}" dt="2026-03-27T13:24:10.153" v="48" actId="14100"/>
          <ac:picMkLst>
            <pc:docMk/>
            <pc:sldMk cId="526386447" sldId="323"/>
            <ac:picMk id="9" creationId="{D852C921-927B-B451-263B-CFAECFAA7DC0}"/>
          </ac:picMkLst>
        </pc:picChg>
        <pc:picChg chg="mod">
          <ac:chgData name="BROTTIER Alicia" userId="e9f339af-918c-4e03-91e6-3fbb88b61c09" providerId="ADAL" clId="{281544C6-10DB-438C-ADEA-71A494EA8A7E}" dt="2026-03-27T13:24:08.070" v="47" actId="14100"/>
          <ac:picMkLst>
            <pc:docMk/>
            <pc:sldMk cId="526386447" sldId="323"/>
            <ac:picMk id="10" creationId="{F621B270-B740-6F92-62D2-A64B6BEFC989}"/>
          </ac:picMkLst>
        </pc:picChg>
        <pc:picChg chg="add mod">
          <ac:chgData name="BROTTIER Alicia" userId="e9f339af-918c-4e03-91e6-3fbb88b61c09" providerId="ADAL" clId="{281544C6-10DB-438C-ADEA-71A494EA8A7E}" dt="2026-03-27T13:24:31.961" v="54" actId="1076"/>
          <ac:picMkLst>
            <pc:docMk/>
            <pc:sldMk cId="526386447" sldId="323"/>
            <ac:picMk id="12" creationId="{9134D124-07E2-3C7E-774C-2BFDE26DCC7D}"/>
          </ac:picMkLst>
        </pc:picChg>
      </pc:sldChg>
      <pc:sldChg chg="modSp mod">
        <pc:chgData name="BROTTIER Alicia" userId="e9f339af-918c-4e03-91e6-3fbb88b61c09" providerId="ADAL" clId="{281544C6-10DB-438C-ADEA-71A494EA8A7E}" dt="2026-03-27T13:25:16.129" v="95" actId="20577"/>
        <pc:sldMkLst>
          <pc:docMk/>
          <pc:sldMk cId="273732164" sldId="325"/>
        </pc:sldMkLst>
        <pc:spChg chg="mod">
          <ac:chgData name="BROTTIER Alicia" userId="e9f339af-918c-4e03-91e6-3fbb88b61c09" providerId="ADAL" clId="{281544C6-10DB-438C-ADEA-71A494EA8A7E}" dt="2026-03-27T13:25:16.129" v="95" actId="20577"/>
          <ac:spMkLst>
            <pc:docMk/>
            <pc:sldMk cId="273732164" sldId="325"/>
            <ac:spMk id="5" creationId="{85A7762B-ABF2-6330-0BA7-D79731EAA748}"/>
          </ac:spMkLst>
        </pc:spChg>
      </pc:sldChg>
      <pc:sldChg chg="modSp mod">
        <pc:chgData name="BROTTIER Alicia" userId="e9f339af-918c-4e03-91e6-3fbb88b61c09" providerId="ADAL" clId="{281544C6-10DB-438C-ADEA-71A494EA8A7E}" dt="2026-03-27T13:25:00.065" v="77" actId="14100"/>
        <pc:sldMkLst>
          <pc:docMk/>
          <pc:sldMk cId="2033206433" sldId="331"/>
        </pc:sldMkLst>
        <pc:spChg chg="mod">
          <ac:chgData name="BROTTIER Alicia" userId="e9f339af-918c-4e03-91e6-3fbb88b61c09" providerId="ADAL" clId="{281544C6-10DB-438C-ADEA-71A494EA8A7E}" dt="2026-03-27T13:25:00.065" v="77" actId="14100"/>
          <ac:spMkLst>
            <pc:docMk/>
            <pc:sldMk cId="2033206433" sldId="331"/>
            <ac:spMk id="9" creationId="{2B1605F9-82BB-1A2A-1CB4-7EEBA7F3AE99}"/>
          </ac:spMkLst>
        </pc:spChg>
      </pc:sldChg>
      <pc:sldChg chg="modSp mod">
        <pc:chgData name="BROTTIER Alicia" userId="e9f339af-918c-4e03-91e6-3fbb88b61c09" providerId="ADAL" clId="{281544C6-10DB-438C-ADEA-71A494EA8A7E}" dt="2026-03-27T08:15:35.186" v="2" actId="20577"/>
        <pc:sldMkLst>
          <pc:docMk/>
          <pc:sldMk cId="1465454689" sldId="335"/>
        </pc:sldMkLst>
        <pc:spChg chg="mod">
          <ac:chgData name="BROTTIER Alicia" userId="e9f339af-918c-4e03-91e6-3fbb88b61c09" providerId="ADAL" clId="{281544C6-10DB-438C-ADEA-71A494EA8A7E}" dt="2026-03-27T08:15:35.186" v="2" actId="20577"/>
          <ac:spMkLst>
            <pc:docMk/>
            <pc:sldMk cId="1465454689" sldId="335"/>
            <ac:spMk id="5" creationId="{917743B7-4F4F-079C-FF30-13CDE6E0C3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F933C51-CDA7-CE80-8A6C-A094874E67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C2D537-0B21-C207-2502-AB222B1B2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E9EB-D894-42C0-921C-0437F848F184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1D2580-1215-3652-21E3-F279D070D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11F34B-2DBE-E980-016C-3B7DD03CC8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3D7E2-8097-4851-B8CE-C9EBF4452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841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9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881061-A1F1-3339-FCF0-2F623D83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12223" y="312247"/>
            <a:ext cx="2375624" cy="154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50800">
            <a:solidFill>
              <a:schemeClr val="tx1">
                <a:alpha val="0"/>
              </a:schemeClr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3400" y="4327342"/>
            <a:ext cx="10825200" cy="1302256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 de la présentation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338E59-0FE5-8B9C-0DD0-1CFBF9709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83400" y="2226635"/>
            <a:ext cx="10825200" cy="1980220"/>
          </a:xfrm>
        </p:spPr>
        <p:txBody>
          <a:bodyPr anchor="b" anchorCtr="0"/>
          <a:lstStyle>
            <a:lvl1pPr>
              <a:lnSpc>
                <a:spcPct val="98000"/>
              </a:lnSpc>
              <a:defRPr sz="4000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38E46FA-9F45-7087-A6A1-0DE202F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470596C-CD5E-415C-8203-A42094E61DBB}" type="datetime1">
              <a:rPr lang="fr-FR" smtClean="0"/>
              <a:t>27/03/2026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990798-7F2C-069B-8F3E-2DC0083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F84443-BCDC-FC08-E07F-F7E89BC1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E138964-4E9D-BD67-D9F1-6F800273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5744142"/>
            <a:ext cx="10825200" cy="468000"/>
          </a:xfrm>
        </p:spPr>
        <p:txBody>
          <a:bodyPr anchor="b" anchorCtr="0"/>
          <a:lstStyle>
            <a:lvl1pPr>
              <a:spcAft>
                <a:spcPts val="0"/>
              </a:spcAft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 et date</a:t>
            </a: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5091F4-EBBC-D462-244E-DBA9E43D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D744DAB-5AC8-483F-A567-D058DA58B36F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B1A32D-B39D-7F99-F502-FADD566C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53CB6-35F6-7229-0956-3BCD8FA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420511-5B54-B077-AA82-7BC79B05F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3400" y="1782000"/>
            <a:ext cx="5052560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F52FF23A-F486-CF05-B08D-28F11B9895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56040" y="1782000"/>
            <a:ext cx="5052560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57208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5091F4-EBBC-D462-244E-DBA9E43D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98272A9-9ADE-49AB-9489-E976014FC705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B1A32D-B39D-7F99-F502-FADD566C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53CB6-35F6-7229-0956-3BCD8FA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420511-5B54-B077-AA82-7BC79B05F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3400" y="1782000"/>
            <a:ext cx="3449958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C8C51D8-3D21-4FA7-0D62-2E00CDC63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71021" y="1782000"/>
            <a:ext cx="3449958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2DEBE443-3755-D9AD-AC13-46E57ED59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58642" y="1782000"/>
            <a:ext cx="3449958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1260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sur 3 colonnes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4191EBC-88CC-FB73-3DE6-51A58EAAE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5091F4-EBBC-D462-244E-DBA9E43D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F64A4F5-6EE2-45C9-8ADA-B7AF0E2EA46D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B1A32D-B39D-7F99-F502-FADD566C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53CB6-35F6-7229-0956-3BCD8FA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420511-5B54-B077-AA82-7BC79B05F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3400" y="1782000"/>
            <a:ext cx="3449958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C8C51D8-3D21-4FA7-0D62-2E00CDC63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71021" y="1782000"/>
            <a:ext cx="3449958" cy="1358968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2DEBE443-3755-D9AD-AC13-46E57ED59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58642" y="1782000"/>
            <a:ext cx="3449958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B2FE6EBF-BD9B-6966-6EBF-21D33AECC2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371021" y="3140969"/>
            <a:ext cx="3449958" cy="3380431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13089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E0887E-AE08-1328-7A34-22B095FD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A94A808-3775-4B71-B432-80E826D9FDE3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63438D-F390-DA1C-24C4-F789B767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F68E0A-A070-5D36-AF71-B30B3A90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19A34A-7218-1F37-AF49-9E0A46DE5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764705"/>
            <a:ext cx="10825200" cy="537213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08574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avec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5091F4-EBBC-D462-244E-DBA9E43D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F07B9C1-D6F2-476C-9575-0C06D4B51AE1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B1A32D-B39D-7F99-F502-FADD566C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53CB6-35F6-7229-0956-3BCD8FA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420511-5B54-B077-AA82-7BC79B05F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63344" y="1782000"/>
            <a:ext cx="3445255" cy="4662448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u graphique 16">
            <a:extLst>
              <a:ext uri="{FF2B5EF4-FFF2-40B4-BE49-F238E27FC236}">
                <a16:creationId xmlns:a16="http://schemas.microsoft.com/office/drawing/2014/main" id="{CF54B651-1FE5-7C3F-6459-1322D0239FD3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966781" y="2204865"/>
            <a:ext cx="2880000" cy="2664296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E902C86-85CA-303F-439C-E93888735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66513" y="5327976"/>
            <a:ext cx="2880000" cy="1116472"/>
          </a:xfrm>
        </p:spPr>
        <p:txBody>
          <a:bodyPr/>
          <a:lstStyle>
            <a:lvl1pPr algn="ctr">
              <a:spcAft>
                <a:spcPts val="0"/>
              </a:spcAft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 de légende</a:t>
            </a:r>
          </a:p>
        </p:txBody>
      </p:sp>
      <p:sp>
        <p:nvSpPr>
          <p:cNvPr id="13" name="Espace réservé du graphique 16">
            <a:extLst>
              <a:ext uri="{FF2B5EF4-FFF2-40B4-BE49-F238E27FC236}">
                <a16:creationId xmlns:a16="http://schemas.microsoft.com/office/drawing/2014/main" id="{5F82CB94-02C6-B090-286A-5635E8B56BD3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4656000" y="2204865"/>
            <a:ext cx="2880000" cy="2664296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50CEC4E5-3AFC-1222-6034-9038519D94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5732" y="5327976"/>
            <a:ext cx="2880000" cy="1116472"/>
          </a:xfrm>
        </p:spPr>
        <p:txBody>
          <a:bodyPr/>
          <a:lstStyle>
            <a:lvl1pPr algn="ctr">
              <a:spcAft>
                <a:spcPts val="0"/>
              </a:spcAft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 de légende</a:t>
            </a:r>
          </a:p>
        </p:txBody>
      </p:sp>
    </p:spTree>
    <p:extLst>
      <p:ext uri="{BB962C8B-B14F-4D97-AF65-F5344CB8AC3E}">
        <p14:creationId xmlns:p14="http://schemas.microsoft.com/office/powerpoint/2010/main" val="414941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avec visuel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4191EBC-88CC-FB73-3DE6-51A58EAAE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38C63F37-3D5A-22FD-4D7F-2B7A2C2B7DB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36000" y="336599"/>
            <a:ext cx="3767998" cy="6184801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5091F4-EBBC-D462-244E-DBA9E43D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2BE54F0-3B44-4BF3-98C4-AE7AAABD38D8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B1A32D-B39D-7F99-F502-FADD566C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53CB6-35F6-7229-0956-3BCD8FA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5886" y="648000"/>
            <a:ext cx="7052714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C8C51D8-3D21-4FA7-0D62-2E00CDC63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55885" y="1782000"/>
            <a:ext cx="7052714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437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avec visuel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4191EBC-88CC-FB73-3DE6-51A58EAAE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38C63F37-3D5A-22FD-4D7F-2B7A2C2B7DB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88000" y="336600"/>
            <a:ext cx="3768000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0" y="648000"/>
            <a:ext cx="71388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C8C51D8-3D21-4FA7-0D62-2E00CDC63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4000" y="1782000"/>
            <a:ext cx="7138800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AD0E5-B964-872E-8D57-1009C2893D7E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4C32EDB9-5E3F-47AA-B315-090054F05367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FA57D-66AF-0114-92A6-AD8B24E4E1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57C296-12F3-1E7F-A6BB-05F2279DAC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96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2 colonnes avec visuel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4191EBC-88CC-FB73-3DE6-51A58EAAE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38C63F37-3D5A-22FD-4D7F-2B7A2C2B7DB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88000" y="336600"/>
            <a:ext cx="3768000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999" y="648000"/>
            <a:ext cx="7136979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AD0E5-B964-872E-8D57-1009C2893D7E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53320E51-2CFC-41D1-9240-9B459B5C1359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FA57D-66AF-0114-92A6-AD8B24E4E1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57C296-12F3-1E7F-A6BB-05F2279DAC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BD94E9E9-FB90-E1BE-1484-4B8462561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3400" y="1782000"/>
            <a:ext cx="3449958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A6BBC982-A698-44E3-0266-7028330B5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71021" y="1782000"/>
            <a:ext cx="3449958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83991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24023C4A-7CED-7DF6-926B-DA8007AF0F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274CD5-AFC0-E5D0-EE1A-4992675C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1FC46A-4C5D-4FFE-8EE9-054930D68025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34C865-D07F-B953-574D-40B8B9D2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E3FF4-1D77-5599-E734-D3825CA7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6EA78E1-982F-5CE5-80CA-1859BCA8D7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999" y="648000"/>
            <a:ext cx="7136979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A446359D-320E-DF49-9921-599C3FDF8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3400" y="1782000"/>
            <a:ext cx="7136978" cy="1430976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B43B837F-6E77-9155-E2B5-10833C0852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088000" y="336600"/>
            <a:ext cx="3768000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CF47F09-ADE5-FAB2-C386-788529B8AD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54510" y="3323020"/>
            <a:ext cx="6840000" cy="1834172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2E07DE3-2C09-0A99-2CB7-BFD2350706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71583" y="3573017"/>
            <a:ext cx="2267169" cy="792525"/>
          </a:xfrm>
          <a:custGeom>
            <a:avLst/>
            <a:gdLst>
              <a:gd name="connsiteX0" fmla="*/ 0 w 3188071"/>
              <a:gd name="connsiteY0" fmla="*/ 0 h 830848"/>
              <a:gd name="connsiteX1" fmla="*/ 3188071 w 3188071"/>
              <a:gd name="connsiteY1" fmla="*/ 8 h 830848"/>
              <a:gd name="connsiteX2" fmla="*/ 3188071 w 3188071"/>
              <a:gd name="connsiteY2" fmla="*/ 830840 h 830848"/>
              <a:gd name="connsiteX3" fmla="*/ 0 w 3188071"/>
              <a:gd name="connsiteY3" fmla="*/ 830848 h 830848"/>
              <a:gd name="connsiteX4" fmla="*/ 0 w 3188071"/>
              <a:gd name="connsiteY4" fmla="*/ 0 h 830848"/>
              <a:gd name="connsiteX0" fmla="*/ 0 w 3188071"/>
              <a:gd name="connsiteY0" fmla="*/ 0 h 830848"/>
              <a:gd name="connsiteX1" fmla="*/ 3188071 w 3188071"/>
              <a:gd name="connsiteY1" fmla="*/ 8 h 830848"/>
              <a:gd name="connsiteX2" fmla="*/ 3188071 w 3188071"/>
              <a:gd name="connsiteY2" fmla="*/ 830840 h 830848"/>
              <a:gd name="connsiteX3" fmla="*/ 0 w 3188071"/>
              <a:gd name="connsiteY3" fmla="*/ 830848 h 830848"/>
              <a:gd name="connsiteX0" fmla="*/ 0 w 3188071"/>
              <a:gd name="connsiteY0" fmla="*/ 0 h 830848"/>
              <a:gd name="connsiteX1" fmla="*/ 3188071 w 3188071"/>
              <a:gd name="connsiteY1" fmla="*/ 8 h 830848"/>
              <a:gd name="connsiteX2" fmla="*/ 3188071 w 3188071"/>
              <a:gd name="connsiteY2" fmla="*/ 830840 h 830848"/>
              <a:gd name="connsiteX3" fmla="*/ 0 w 3188071"/>
              <a:gd name="connsiteY3" fmla="*/ 830848 h 830848"/>
              <a:gd name="connsiteX4" fmla="*/ 0 w 3188071"/>
              <a:gd name="connsiteY4" fmla="*/ 0 h 830848"/>
              <a:gd name="connsiteX0" fmla="*/ 3188071 w 3188071"/>
              <a:gd name="connsiteY0" fmla="*/ 8 h 830848"/>
              <a:gd name="connsiteX1" fmla="*/ 3188071 w 3188071"/>
              <a:gd name="connsiteY1" fmla="*/ 830840 h 830848"/>
              <a:gd name="connsiteX2" fmla="*/ 0 w 3188071"/>
              <a:gd name="connsiteY2" fmla="*/ 830848 h 830848"/>
              <a:gd name="connsiteX0" fmla="*/ 0 w 3188071"/>
              <a:gd name="connsiteY0" fmla="*/ 0 h 830848"/>
              <a:gd name="connsiteX1" fmla="*/ 3188071 w 3188071"/>
              <a:gd name="connsiteY1" fmla="*/ 8 h 830848"/>
              <a:gd name="connsiteX2" fmla="*/ 3188071 w 3188071"/>
              <a:gd name="connsiteY2" fmla="*/ 830840 h 830848"/>
              <a:gd name="connsiteX3" fmla="*/ 0 w 3188071"/>
              <a:gd name="connsiteY3" fmla="*/ 830848 h 830848"/>
              <a:gd name="connsiteX4" fmla="*/ 0 w 3188071"/>
              <a:gd name="connsiteY4" fmla="*/ 0 h 830848"/>
              <a:gd name="connsiteX0" fmla="*/ 3188071 w 3188071"/>
              <a:gd name="connsiteY0" fmla="*/ 8 h 830848"/>
              <a:gd name="connsiteX1" fmla="*/ 3188071 w 3188071"/>
              <a:gd name="connsiteY1" fmla="*/ 830840 h 83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8071" h="830848" stroke="0" extrusionOk="0">
                <a:moveTo>
                  <a:pt x="0" y="0"/>
                </a:moveTo>
                <a:lnTo>
                  <a:pt x="3188071" y="8"/>
                </a:lnTo>
                <a:lnTo>
                  <a:pt x="3188071" y="830840"/>
                </a:lnTo>
                <a:cubicBezTo>
                  <a:pt x="3188071" y="830844"/>
                  <a:pt x="1760723" y="830848"/>
                  <a:pt x="0" y="830848"/>
                </a:cubicBezTo>
                <a:lnTo>
                  <a:pt x="0" y="0"/>
                </a:lnTo>
                <a:close/>
              </a:path>
              <a:path w="3188071" h="830848" fill="none">
                <a:moveTo>
                  <a:pt x="3188071" y="8"/>
                </a:moveTo>
                <a:lnTo>
                  <a:pt x="3188071" y="830840"/>
                </a:lnTo>
              </a:path>
            </a:pathLst>
          </a:custGeom>
          <a:ln w="12700">
            <a:solidFill>
              <a:schemeClr val="bg2"/>
            </a:solidFill>
          </a:ln>
        </p:spPr>
        <p:txBody>
          <a:bodyPr wrap="square" lIns="288000" rIns="288000">
            <a:spAutoFit/>
          </a:bodyPr>
          <a:lstStyle>
            <a:lvl1pPr algn="ctr">
              <a:spcAft>
                <a:spcPts val="1500"/>
              </a:spcAft>
              <a:defRPr sz="2800"/>
            </a:lvl1pPr>
            <a:lvl2pPr marL="0" indent="0" algn="ctr">
              <a:buFont typeface="Arial" panose="020B0604020202020204" pitchFamily="34" charset="0"/>
              <a:buNone/>
              <a:defRPr sz="11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noProof="0"/>
              <a:t>00 </a:t>
            </a:r>
            <a:r>
              <a:rPr lang="fr-FR" noProof="0" err="1"/>
              <a:t>lorem</a:t>
            </a:r>
            <a:endParaRPr lang="fr-FR" noProof="0"/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1A29C381-E5E4-BCA7-AA7E-DB159F6D99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038589" y="3579874"/>
            <a:ext cx="2267169" cy="792525"/>
          </a:xfrm>
          <a:prstGeom prst="bracketPair">
            <a:avLst>
              <a:gd name="adj" fmla="val 0"/>
            </a:avLst>
          </a:prstGeom>
          <a:ln w="12700">
            <a:solidFill>
              <a:schemeClr val="bg2"/>
            </a:solidFill>
          </a:ln>
        </p:spPr>
        <p:txBody>
          <a:bodyPr wrap="square" lIns="288000" rIns="288000">
            <a:spAutoFit/>
          </a:bodyPr>
          <a:lstStyle>
            <a:lvl1pPr algn="ctr">
              <a:spcAft>
                <a:spcPts val="1500"/>
              </a:spcAft>
              <a:defRPr sz="2800"/>
            </a:lvl1pPr>
            <a:lvl2pPr marL="0" indent="0" algn="ctr">
              <a:buFont typeface="Arial" panose="020B0604020202020204" pitchFamily="34" charset="0"/>
              <a:buNone/>
              <a:defRPr sz="11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noProof="0"/>
              <a:t>00 </a:t>
            </a:r>
            <a:r>
              <a:rPr lang="fr-FR" noProof="0" err="1"/>
              <a:t>lorem</a:t>
            </a:r>
            <a:endParaRPr lang="fr-FR" noProof="0"/>
          </a:p>
          <a:p>
            <a:pPr lvl="1"/>
            <a:r>
              <a:rPr lang="fr-FR" noProof="0"/>
              <a:t>Texte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873530EC-259F-5F04-AA77-DB0432FB5E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305595" y="3579874"/>
            <a:ext cx="2267169" cy="792525"/>
          </a:xfrm>
          <a:custGeom>
            <a:avLst/>
            <a:gdLst>
              <a:gd name="connsiteX0" fmla="*/ 3188071 w 3188071"/>
              <a:gd name="connsiteY0" fmla="*/ 830848 h 830848"/>
              <a:gd name="connsiteX1" fmla="*/ 0 w 3188071"/>
              <a:gd name="connsiteY1" fmla="*/ 830840 h 830848"/>
              <a:gd name="connsiteX2" fmla="*/ 0 w 3188071"/>
              <a:gd name="connsiteY2" fmla="*/ 8 h 830848"/>
              <a:gd name="connsiteX3" fmla="*/ 3188071 w 3188071"/>
              <a:gd name="connsiteY3" fmla="*/ 0 h 830848"/>
              <a:gd name="connsiteX4" fmla="*/ 3188071 w 3188071"/>
              <a:gd name="connsiteY4" fmla="*/ 830848 h 830848"/>
              <a:gd name="connsiteX0" fmla="*/ 3188071 w 3188071"/>
              <a:gd name="connsiteY0" fmla="*/ 830848 h 830848"/>
              <a:gd name="connsiteX1" fmla="*/ 0 w 3188071"/>
              <a:gd name="connsiteY1" fmla="*/ 830840 h 830848"/>
              <a:gd name="connsiteX2" fmla="*/ 0 w 3188071"/>
              <a:gd name="connsiteY2" fmla="*/ 8 h 830848"/>
              <a:gd name="connsiteX3" fmla="*/ 3188071 w 3188071"/>
              <a:gd name="connsiteY3" fmla="*/ 0 h 830848"/>
              <a:gd name="connsiteX0" fmla="*/ 3188071 w 3188071"/>
              <a:gd name="connsiteY0" fmla="*/ 830848 h 830848"/>
              <a:gd name="connsiteX1" fmla="*/ 0 w 3188071"/>
              <a:gd name="connsiteY1" fmla="*/ 830840 h 830848"/>
              <a:gd name="connsiteX2" fmla="*/ 0 w 3188071"/>
              <a:gd name="connsiteY2" fmla="*/ 8 h 830848"/>
              <a:gd name="connsiteX3" fmla="*/ 3188071 w 3188071"/>
              <a:gd name="connsiteY3" fmla="*/ 0 h 830848"/>
              <a:gd name="connsiteX4" fmla="*/ 3188071 w 3188071"/>
              <a:gd name="connsiteY4" fmla="*/ 830848 h 830848"/>
              <a:gd name="connsiteX0" fmla="*/ 3188071 w 3188071"/>
              <a:gd name="connsiteY0" fmla="*/ 830848 h 830848"/>
              <a:gd name="connsiteX1" fmla="*/ 0 w 3188071"/>
              <a:gd name="connsiteY1" fmla="*/ 830840 h 830848"/>
              <a:gd name="connsiteX2" fmla="*/ 0 w 3188071"/>
              <a:gd name="connsiteY2" fmla="*/ 8 h 830848"/>
              <a:gd name="connsiteX0" fmla="*/ 3188071 w 3188071"/>
              <a:gd name="connsiteY0" fmla="*/ 830848 h 830848"/>
              <a:gd name="connsiteX1" fmla="*/ 0 w 3188071"/>
              <a:gd name="connsiteY1" fmla="*/ 830840 h 830848"/>
              <a:gd name="connsiteX2" fmla="*/ 0 w 3188071"/>
              <a:gd name="connsiteY2" fmla="*/ 8 h 830848"/>
              <a:gd name="connsiteX3" fmla="*/ 3188071 w 3188071"/>
              <a:gd name="connsiteY3" fmla="*/ 0 h 830848"/>
              <a:gd name="connsiteX4" fmla="*/ 3188071 w 3188071"/>
              <a:gd name="connsiteY4" fmla="*/ 830848 h 830848"/>
              <a:gd name="connsiteX0" fmla="*/ 0 w 3188071"/>
              <a:gd name="connsiteY0" fmla="*/ 830840 h 830848"/>
              <a:gd name="connsiteX1" fmla="*/ 0 w 3188071"/>
              <a:gd name="connsiteY1" fmla="*/ 8 h 83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8071" h="830848" stroke="0" extrusionOk="0">
                <a:moveTo>
                  <a:pt x="3188071" y="830848"/>
                </a:moveTo>
                <a:lnTo>
                  <a:pt x="0" y="830840"/>
                </a:lnTo>
                <a:lnTo>
                  <a:pt x="0" y="8"/>
                </a:lnTo>
                <a:cubicBezTo>
                  <a:pt x="0" y="4"/>
                  <a:pt x="1427348" y="0"/>
                  <a:pt x="3188071" y="0"/>
                </a:cubicBezTo>
                <a:lnTo>
                  <a:pt x="3188071" y="830848"/>
                </a:lnTo>
                <a:close/>
              </a:path>
              <a:path w="3188071" h="830848" fill="none">
                <a:moveTo>
                  <a:pt x="0" y="830840"/>
                </a:moveTo>
                <a:lnTo>
                  <a:pt x="0" y="8"/>
                </a:lnTo>
              </a:path>
            </a:pathLst>
          </a:custGeom>
          <a:ln w="12700">
            <a:solidFill>
              <a:schemeClr val="bg2"/>
            </a:solidFill>
          </a:ln>
        </p:spPr>
        <p:txBody>
          <a:bodyPr wrap="square" lIns="288000" rIns="288000">
            <a:spAutoFit/>
          </a:bodyPr>
          <a:lstStyle>
            <a:lvl1pPr algn="ctr">
              <a:spcAft>
                <a:spcPts val="1500"/>
              </a:spcAft>
              <a:defRPr sz="2800"/>
            </a:lvl1pPr>
            <a:lvl2pPr marL="0" indent="0" algn="ctr">
              <a:buFont typeface="Arial" panose="020B0604020202020204" pitchFamily="34" charset="0"/>
              <a:buNone/>
              <a:defRPr sz="11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noProof="0"/>
              <a:t>00 </a:t>
            </a:r>
            <a:r>
              <a:rPr lang="fr-FR" noProof="0" err="1"/>
              <a:t>lorem</a:t>
            </a:r>
            <a:endParaRPr lang="fr-FR" noProof="0"/>
          </a:p>
          <a:p>
            <a:pPr lvl="1"/>
            <a:r>
              <a:rPr lang="fr-FR" noProof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965694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de citation encadré avec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4191EBC-88CC-FB73-3DE6-51A58EAAE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AD0E5-B964-872E-8D57-1009C2893D7E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6A30948F-9252-4D1A-9C47-58D64F35BF71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FA57D-66AF-0114-92A6-AD8B24E4E1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57C296-12F3-1E7F-A6BB-05F2279DAC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38C63F37-3D5A-22FD-4D7F-2B7A2C2B7DB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36000" y="2240868"/>
            <a:ext cx="7765787" cy="3744416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C8C51D8-3D21-4FA7-0D62-2E00CDC63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79721" y="1871734"/>
            <a:ext cx="5376279" cy="3537486"/>
          </a:xfrm>
          <a:solidFill>
            <a:schemeClr val="bg1"/>
          </a:solidFill>
          <a:ln w="50800">
            <a:solidFill>
              <a:schemeClr val="bg2"/>
            </a:solidFill>
            <a:miter lim="800000"/>
          </a:ln>
        </p:spPr>
        <p:txBody>
          <a:bodyPr lIns="324000" tIns="270000"/>
          <a:lstStyle>
            <a:lvl1pPr>
              <a:spcAft>
                <a:spcPts val="0"/>
              </a:spcAft>
              <a:defRPr sz="2700" b="0">
                <a:solidFill>
                  <a:schemeClr val="bg2"/>
                </a:solidFill>
              </a:defRPr>
            </a:lvl1pPr>
            <a:lvl2pPr>
              <a:spcBef>
                <a:spcPts val="2000"/>
              </a:spcBef>
              <a:spcAft>
                <a:spcPts val="0"/>
              </a:spcAft>
              <a:defRPr sz="1900" b="1"/>
            </a:lvl2pPr>
            <a:lvl3pPr marL="0" indent="0">
              <a:spcAft>
                <a:spcPts val="0"/>
              </a:spcAft>
              <a:buNone/>
              <a:defRPr sz="1900"/>
            </a:lvl3pPr>
          </a:lstStyle>
          <a:p>
            <a:pPr lvl="0"/>
            <a:r>
              <a:rPr lang="fr-FR" noProof="0"/>
              <a:t>Texte de citation</a:t>
            </a:r>
          </a:p>
          <a:p>
            <a:pPr lvl="1"/>
            <a:r>
              <a:rPr lang="fr-FR" noProof="0"/>
              <a:t>Nom prénom</a:t>
            </a:r>
          </a:p>
          <a:p>
            <a:pPr lvl="2"/>
            <a:r>
              <a:rPr lang="fr-FR" noProof="0"/>
              <a:t>Directeur Général</a:t>
            </a:r>
          </a:p>
        </p:txBody>
      </p:sp>
    </p:spTree>
    <p:extLst>
      <p:ext uri="{BB962C8B-B14F-4D97-AF65-F5344CB8AC3E}">
        <p14:creationId xmlns:p14="http://schemas.microsoft.com/office/powerpoint/2010/main" val="183983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9941E4-C7D4-AA75-5281-1ABABA82ED7A}"/>
              </a:ext>
            </a:extLst>
          </p:cNvPr>
          <p:cNvSpPr/>
          <p:nvPr userDrawn="1"/>
        </p:nvSpPr>
        <p:spPr bwMode="gray">
          <a:xfrm>
            <a:off x="0" y="-2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C3E4C139-D90D-DCB4-A363-DBACC78139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34543" y="1268760"/>
            <a:ext cx="7274057" cy="4324834"/>
          </a:xfrm>
        </p:spPr>
        <p:txBody>
          <a:bodyPr anchor="ctr" anchorCtr="0"/>
          <a:lstStyle>
            <a:lvl1pPr marL="0" indent="0" algn="l">
              <a:lnSpc>
                <a:spcPct val="98000"/>
              </a:lnSpc>
              <a:spcAft>
                <a:spcPts val="1200"/>
              </a:spcAft>
              <a:buNone/>
              <a:defRPr sz="40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Titre de la présentation</a:t>
            </a:r>
          </a:p>
          <a:p>
            <a:pPr lvl="1"/>
            <a:r>
              <a:rPr lang="fr-FR"/>
              <a:t>Sous-titre de la présentation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38E46FA-9F45-7087-A6A1-0DE202F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18FF49D-D962-40CC-84E9-6801225B2835}" type="datetime1">
              <a:rPr lang="fr-FR" smtClean="0"/>
              <a:t>27/03/2026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990798-7F2C-069B-8F3E-2DC0083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F84443-BCDC-FC08-E07F-F7E89BC1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E138964-4E9D-BD67-D9F1-6F800273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34543" y="5744142"/>
            <a:ext cx="4961551" cy="468000"/>
          </a:xfrm>
        </p:spPr>
        <p:txBody>
          <a:bodyPr anchor="b" anchorCtr="0"/>
          <a:lstStyle>
            <a:lvl1pPr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et date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92864FD6-3078-0EA8-02EA-1F9EC1FE8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06235" y="4999738"/>
            <a:ext cx="2375624" cy="154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50800">
            <a:solidFill>
              <a:schemeClr val="tx1">
                <a:alpha val="0"/>
              </a:schemeClr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CAD254F4-6BB4-70D4-E0CF-493CFF0982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6000" y="336600"/>
            <a:ext cx="3552000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26887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avec texte de citation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AD0E5-B964-872E-8D57-1009C2893D7E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1CC5943F-DD27-45A0-9207-9C3D981F7FFD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FA57D-66AF-0114-92A6-AD8B24E4E1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57C296-12F3-1E7F-A6BB-05F2279DAC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C8C51D8-3D21-4FA7-0D62-2E00CDC63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79721" y="1871734"/>
            <a:ext cx="5376279" cy="3537486"/>
          </a:xfrm>
          <a:solidFill>
            <a:schemeClr val="bg1"/>
          </a:solidFill>
          <a:ln w="50800">
            <a:solidFill>
              <a:schemeClr val="bg2"/>
            </a:solidFill>
            <a:miter lim="800000"/>
          </a:ln>
        </p:spPr>
        <p:txBody>
          <a:bodyPr lIns="324000" tIns="270000"/>
          <a:lstStyle>
            <a:lvl1pPr>
              <a:spcAft>
                <a:spcPts val="0"/>
              </a:spcAft>
              <a:defRPr sz="2700" b="0">
                <a:solidFill>
                  <a:schemeClr val="bg2"/>
                </a:solidFill>
              </a:defRPr>
            </a:lvl1pPr>
            <a:lvl2pPr>
              <a:spcBef>
                <a:spcPts val="2000"/>
              </a:spcBef>
              <a:spcAft>
                <a:spcPts val="0"/>
              </a:spcAft>
              <a:defRPr sz="1900" b="1"/>
            </a:lvl2pPr>
            <a:lvl3pPr marL="0" indent="0">
              <a:spcAft>
                <a:spcPts val="0"/>
              </a:spcAft>
              <a:buNone/>
              <a:defRPr sz="1900"/>
            </a:lvl3pPr>
          </a:lstStyle>
          <a:p>
            <a:pPr lvl="0"/>
            <a:r>
              <a:rPr lang="fr-FR" noProof="0"/>
              <a:t>Texte de citation</a:t>
            </a:r>
          </a:p>
          <a:p>
            <a:pPr lvl="1"/>
            <a:r>
              <a:rPr lang="fr-FR" noProof="0"/>
              <a:t>Nom prénom</a:t>
            </a:r>
          </a:p>
          <a:p>
            <a:pPr lvl="2"/>
            <a:r>
              <a:rPr lang="fr-FR" noProof="0"/>
              <a:t>Directeur Général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46C18961-26A4-16AE-7EF1-C191FEC282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84000" y="1772816"/>
            <a:ext cx="5028280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31196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avec visuel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A082B9-D48B-32EA-9794-AAA5E9D0E2B2}"/>
              </a:ext>
            </a:extLst>
          </p:cNvPr>
          <p:cNvSpPr/>
          <p:nvPr userDrawn="1"/>
        </p:nvSpPr>
        <p:spPr bwMode="gray">
          <a:xfrm>
            <a:off x="0" y="-2"/>
            <a:ext cx="12192000" cy="685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60251D8C-AA05-444C-4352-3E7857360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8CE0C68B-6D30-A89F-51CE-97F4D958B0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36000" y="336601"/>
            <a:ext cx="7440000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D3FAE6-C6D7-E5C7-0BD2-B9242B0A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BF63CF3-84B0-4D24-9449-1141743A4A8D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A208EA-DEEA-D5E5-3823-AAB846AC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5B887-A440-8128-E245-51F0AA15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9D094F-E329-DB03-EAEB-9398312275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125240" y="584684"/>
            <a:ext cx="3565234" cy="5688732"/>
          </a:xfrm>
        </p:spPr>
        <p:txBody>
          <a:bodyPr anchor="ctr" anchorCtr="0"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504438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D3FAE6-C6D7-E5C7-0BD2-B9242B0A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2D421D7-F3D3-4823-BB9D-1DBA60CF7E1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A208EA-DEEA-D5E5-3823-AAB846AC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5B887-A440-8128-E245-51F0AA15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60251D8C-AA05-444C-4352-3E7857360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8CE0C68B-6D30-A89F-51CE-97F4D958B0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36000" y="336601"/>
            <a:ext cx="11520000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CDC8FEE-1B5D-1B3C-9983-B06CF0FFCD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07977" y="5644600"/>
            <a:ext cx="3548023" cy="876800"/>
          </a:xfrm>
          <a:solidFill>
            <a:schemeClr val="bg1"/>
          </a:solidFill>
          <a:ln w="50800">
            <a:solidFill>
              <a:schemeClr val="bg2"/>
            </a:solidFill>
            <a:miter lim="800000"/>
          </a:ln>
        </p:spPr>
        <p:txBody>
          <a:bodyPr lIns="324000" tIns="270000" rIns="108000" bIns="324000" anchor="b" anchorCtr="0">
            <a:spAutoFit/>
          </a:bodyPr>
          <a:lstStyle>
            <a:lvl1pPr>
              <a:spcAft>
                <a:spcPts val="0"/>
              </a:spcAft>
              <a:defRPr sz="1800" b="0">
                <a:solidFill>
                  <a:schemeClr val="bg2"/>
                </a:solidFill>
              </a:defRPr>
            </a:lvl1pPr>
            <a:lvl2pPr>
              <a:spcBef>
                <a:spcPts val="2000"/>
              </a:spcBef>
              <a:spcAft>
                <a:spcPts val="0"/>
              </a:spcAft>
              <a:defRPr sz="1900" b="1"/>
            </a:lvl2pPr>
            <a:lvl3pPr marL="0" indent="0">
              <a:spcAft>
                <a:spcPts val="0"/>
              </a:spcAft>
              <a:buNone/>
              <a:defRPr sz="1900"/>
            </a:lvl3pPr>
          </a:lstStyle>
          <a:p>
            <a:pPr lvl="0"/>
            <a:r>
              <a:rPr lang="fr-FR" noProof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3976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60251D8C-AA05-444C-4352-3E7857360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8CE0C68B-6D30-A89F-51CE-97F4D958B0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36000" y="1837114"/>
            <a:ext cx="11520000" cy="4684286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D3FAE6-C6D7-E5C7-0BD2-B9242B0A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45DD08-C5C1-47A8-BAFD-228DF8A567AB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A208EA-DEEA-D5E5-3823-AAB846AC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5B887-A440-8128-E245-51F0AA15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E2D1903-EEAA-CCF4-E0C0-B21BCD2C59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93786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3B9DC-28D4-AD71-6B5B-3F92FBE9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45B469B-F0D7-44D3-9AE4-B04BF885D2EE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C48F4-947E-AA17-9B0E-961D42F5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24B74-E625-F2EF-27E3-EAFE0FD3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raphique 8">
            <a:extLst>
              <a:ext uri="{FF2B5EF4-FFF2-40B4-BE49-F238E27FC236}">
                <a16:creationId xmlns:a16="http://schemas.microsoft.com/office/drawing/2014/main" id="{64A857BC-D58F-3F0D-98B4-1142B1AF6C8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420706" y="2565000"/>
            <a:ext cx="3350588" cy="1728000"/>
            <a:chOff x="4740831" y="2719978"/>
            <a:chExt cx="2699993" cy="1392469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ADD6FB1-FACE-2312-1BD0-DCC320499866}"/>
                </a:ext>
              </a:extLst>
            </p:cNvPr>
            <p:cNvSpPr/>
            <p:nvPr/>
          </p:nvSpPr>
          <p:spPr bwMode="gray">
            <a:xfrm>
              <a:off x="5658488" y="2719978"/>
              <a:ext cx="490270" cy="478955"/>
            </a:xfrm>
            <a:custGeom>
              <a:avLst/>
              <a:gdLst>
                <a:gd name="connsiteX0" fmla="*/ 123263 w 490270"/>
                <a:gd name="connsiteY0" fmla="*/ 363843 h 478955"/>
                <a:gd name="connsiteX1" fmla="*/ 85906 w 490270"/>
                <a:gd name="connsiteY1" fmla="*/ 308288 h 478955"/>
                <a:gd name="connsiteX2" fmla="*/ 72152 w 490270"/>
                <a:gd name="connsiteY2" fmla="*/ 239860 h 478955"/>
                <a:gd name="connsiteX3" fmla="*/ 78524 w 490270"/>
                <a:gd name="connsiteY3" fmla="*/ 192072 h 478955"/>
                <a:gd name="connsiteX4" fmla="*/ 48949 w 490270"/>
                <a:gd name="connsiteY4" fmla="*/ 170971 h 478955"/>
                <a:gd name="connsiteX5" fmla="*/ 13897 w 490270"/>
                <a:gd name="connsiteY5" fmla="*/ 160651 h 478955"/>
                <a:gd name="connsiteX6" fmla="*/ 2991 w 490270"/>
                <a:gd name="connsiteY6" fmla="*/ 201718 h 478955"/>
                <a:gd name="connsiteX7" fmla="*/ 0 w 490270"/>
                <a:gd name="connsiteY7" fmla="*/ 243743 h 478955"/>
                <a:gd name="connsiteX8" fmla="*/ 13592 w 490270"/>
                <a:gd name="connsiteY8" fmla="*/ 322506 h 478955"/>
                <a:gd name="connsiteX9" fmla="*/ 51349 w 490270"/>
                <a:gd name="connsiteY9" fmla="*/ 390246 h 478955"/>
                <a:gd name="connsiteX10" fmla="*/ 109033 w 490270"/>
                <a:gd name="connsiteY10" fmla="*/ 442065 h 478955"/>
                <a:gd name="connsiteX11" fmla="*/ 182871 w 490270"/>
                <a:gd name="connsiteY11" fmla="*/ 473126 h 478955"/>
                <a:gd name="connsiteX12" fmla="*/ 209722 w 490270"/>
                <a:gd name="connsiteY12" fmla="*/ 477298 h 478955"/>
                <a:gd name="connsiteX13" fmla="*/ 236544 w 490270"/>
                <a:gd name="connsiteY13" fmla="*/ 478955 h 478955"/>
                <a:gd name="connsiteX14" fmla="*/ 240687 w 490270"/>
                <a:gd name="connsiteY14" fmla="*/ 446570 h 478955"/>
                <a:gd name="connsiteX15" fmla="*/ 247326 w 490270"/>
                <a:gd name="connsiteY15" fmla="*/ 414509 h 478955"/>
                <a:gd name="connsiteX16" fmla="*/ 178918 w 490270"/>
                <a:gd name="connsiteY16" fmla="*/ 400955 h 478955"/>
                <a:gd name="connsiteX17" fmla="*/ 123263 w 490270"/>
                <a:gd name="connsiteY17" fmla="*/ 363843 h 478955"/>
                <a:gd name="connsiteX18" fmla="*/ 471126 w 490270"/>
                <a:gd name="connsiteY18" fmla="*/ 145261 h 478955"/>
                <a:gd name="connsiteX19" fmla="*/ 418700 w 490270"/>
                <a:gd name="connsiteY19" fmla="*/ 69177 h 478955"/>
                <a:gd name="connsiteX20" fmla="*/ 340957 w 490270"/>
                <a:gd name="connsiteY20" fmla="*/ 18515 h 478955"/>
                <a:gd name="connsiteX21" fmla="*/ 246259 w 490270"/>
                <a:gd name="connsiteY21" fmla="*/ 0 h 478955"/>
                <a:gd name="connsiteX22" fmla="*/ 140970 w 490270"/>
                <a:gd name="connsiteY22" fmla="*/ 23571 h 478955"/>
                <a:gd name="connsiteX23" fmla="*/ 56340 w 490270"/>
                <a:gd name="connsiteY23" fmla="*/ 90594 h 478955"/>
                <a:gd name="connsiteX24" fmla="*/ 89316 w 490270"/>
                <a:gd name="connsiteY24" fmla="*/ 103854 h 478955"/>
                <a:gd name="connsiteX25" fmla="*/ 118339 w 490270"/>
                <a:gd name="connsiteY25" fmla="*/ 124085 h 478955"/>
                <a:gd name="connsiteX26" fmla="*/ 176384 w 490270"/>
                <a:gd name="connsiteY26" fmla="*/ 83186 h 478955"/>
                <a:gd name="connsiteX27" fmla="*/ 245840 w 490270"/>
                <a:gd name="connsiteY27" fmla="*/ 68405 h 478955"/>
                <a:gd name="connsiteX28" fmla="*/ 313230 w 490270"/>
                <a:gd name="connsiteY28" fmla="*/ 81734 h 478955"/>
                <a:gd name="connsiteX29" fmla="*/ 368284 w 490270"/>
                <a:gd name="connsiteY29" fmla="*/ 118332 h 478955"/>
                <a:gd name="connsiteX30" fmla="*/ 405536 w 490270"/>
                <a:gd name="connsiteY30" fmla="*/ 172947 h 478955"/>
                <a:gd name="connsiteX31" fmla="*/ 419062 w 490270"/>
                <a:gd name="connsiteY31" fmla="*/ 240171 h 478955"/>
                <a:gd name="connsiteX32" fmla="*/ 413137 w 490270"/>
                <a:gd name="connsiteY32" fmla="*/ 286447 h 478955"/>
                <a:gd name="connsiteX33" fmla="*/ 395935 w 490270"/>
                <a:gd name="connsiteY33" fmla="*/ 330533 h 478955"/>
                <a:gd name="connsiteX34" fmla="*/ 368570 w 490270"/>
                <a:gd name="connsiteY34" fmla="*/ 368819 h 478955"/>
                <a:gd name="connsiteX35" fmla="*/ 332261 w 490270"/>
                <a:gd name="connsiteY35" fmla="*/ 398107 h 478955"/>
                <a:gd name="connsiteX36" fmla="*/ 321478 w 490270"/>
                <a:gd name="connsiteY36" fmla="*/ 435293 h 478955"/>
                <a:gd name="connsiteX37" fmla="*/ 317440 w 490270"/>
                <a:gd name="connsiteY37" fmla="*/ 473450 h 478955"/>
                <a:gd name="connsiteX38" fmla="*/ 388087 w 490270"/>
                <a:gd name="connsiteY38" fmla="*/ 438979 h 478955"/>
                <a:gd name="connsiteX39" fmla="*/ 442474 w 490270"/>
                <a:gd name="connsiteY39" fmla="*/ 385632 h 478955"/>
                <a:gd name="connsiteX40" fmla="*/ 477774 w 490270"/>
                <a:gd name="connsiteY40" fmla="*/ 317687 h 478955"/>
                <a:gd name="connsiteX41" fmla="*/ 490271 w 490270"/>
                <a:gd name="connsiteY41" fmla="*/ 240171 h 478955"/>
                <a:gd name="connsiteX42" fmla="*/ 471126 w 490270"/>
                <a:gd name="connsiteY42" fmla="*/ 145261 h 4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270" h="478955">
                  <a:moveTo>
                    <a:pt x="123263" y="363843"/>
                  </a:moveTo>
                  <a:cubicBezTo>
                    <a:pt x="107585" y="348104"/>
                    <a:pt x="95059" y="329576"/>
                    <a:pt x="85906" y="308288"/>
                  </a:cubicBezTo>
                  <a:cubicBezTo>
                    <a:pt x="76752" y="286908"/>
                    <a:pt x="72152" y="264161"/>
                    <a:pt x="72152" y="239860"/>
                  </a:cubicBezTo>
                  <a:cubicBezTo>
                    <a:pt x="72152" y="223135"/>
                    <a:pt x="74276" y="207215"/>
                    <a:pt x="78524" y="192072"/>
                  </a:cubicBezTo>
                  <a:cubicBezTo>
                    <a:pt x="70628" y="183974"/>
                    <a:pt x="60779" y="176873"/>
                    <a:pt x="48949" y="170971"/>
                  </a:cubicBezTo>
                  <a:cubicBezTo>
                    <a:pt x="37052" y="165041"/>
                    <a:pt x="25365" y="161609"/>
                    <a:pt x="13897" y="160651"/>
                  </a:cubicBezTo>
                  <a:cubicBezTo>
                    <a:pt x="8572" y="174399"/>
                    <a:pt x="4962" y="188109"/>
                    <a:pt x="2991" y="201718"/>
                  </a:cubicBezTo>
                  <a:cubicBezTo>
                    <a:pt x="981" y="215336"/>
                    <a:pt x="0" y="229339"/>
                    <a:pt x="0" y="243743"/>
                  </a:cubicBezTo>
                  <a:cubicBezTo>
                    <a:pt x="0" y="271285"/>
                    <a:pt x="4496" y="297587"/>
                    <a:pt x="13592" y="322506"/>
                  </a:cubicBezTo>
                  <a:cubicBezTo>
                    <a:pt x="22651" y="347472"/>
                    <a:pt x="35242" y="370005"/>
                    <a:pt x="51349" y="390246"/>
                  </a:cubicBezTo>
                  <a:cubicBezTo>
                    <a:pt x="67523" y="410327"/>
                    <a:pt x="86716" y="427682"/>
                    <a:pt x="109033" y="442065"/>
                  </a:cubicBezTo>
                  <a:cubicBezTo>
                    <a:pt x="131340" y="456562"/>
                    <a:pt x="155962" y="466868"/>
                    <a:pt x="182871" y="473126"/>
                  </a:cubicBezTo>
                  <a:cubicBezTo>
                    <a:pt x="191719" y="475069"/>
                    <a:pt x="200635" y="476479"/>
                    <a:pt x="209722" y="477298"/>
                  </a:cubicBezTo>
                  <a:cubicBezTo>
                    <a:pt x="218704" y="478146"/>
                    <a:pt x="227666" y="478622"/>
                    <a:pt x="236544" y="478955"/>
                  </a:cubicBezTo>
                  <a:cubicBezTo>
                    <a:pt x="237468" y="468163"/>
                    <a:pt x="238925" y="457381"/>
                    <a:pt x="240687" y="446570"/>
                  </a:cubicBezTo>
                  <a:cubicBezTo>
                    <a:pt x="242487" y="435683"/>
                    <a:pt x="244726" y="425025"/>
                    <a:pt x="247326" y="414509"/>
                  </a:cubicBezTo>
                  <a:cubicBezTo>
                    <a:pt x="223009" y="414509"/>
                    <a:pt x="200225" y="410013"/>
                    <a:pt x="178918" y="400955"/>
                  </a:cubicBezTo>
                  <a:cubicBezTo>
                    <a:pt x="157610" y="391980"/>
                    <a:pt x="139065" y="379553"/>
                    <a:pt x="123263" y="363843"/>
                  </a:cubicBezTo>
                  <a:close/>
                  <a:moveTo>
                    <a:pt x="471126" y="145261"/>
                  </a:moveTo>
                  <a:cubicBezTo>
                    <a:pt x="458295" y="115983"/>
                    <a:pt x="440865" y="90622"/>
                    <a:pt x="418700" y="69177"/>
                  </a:cubicBezTo>
                  <a:cubicBezTo>
                    <a:pt x="396564" y="47643"/>
                    <a:pt x="370637" y="30732"/>
                    <a:pt x="340957" y="18515"/>
                  </a:cubicBezTo>
                  <a:cubicBezTo>
                    <a:pt x="311258" y="6116"/>
                    <a:pt x="279711" y="0"/>
                    <a:pt x="246259" y="0"/>
                  </a:cubicBezTo>
                  <a:cubicBezTo>
                    <a:pt x="208845" y="0"/>
                    <a:pt x="173736" y="7831"/>
                    <a:pt x="140970" y="23571"/>
                  </a:cubicBezTo>
                  <a:cubicBezTo>
                    <a:pt x="108185" y="39402"/>
                    <a:pt x="79962" y="61689"/>
                    <a:pt x="56340" y="90594"/>
                  </a:cubicBezTo>
                  <a:cubicBezTo>
                    <a:pt x="67437" y="93538"/>
                    <a:pt x="78429" y="98017"/>
                    <a:pt x="89316" y="103854"/>
                  </a:cubicBezTo>
                  <a:cubicBezTo>
                    <a:pt x="100117" y="109779"/>
                    <a:pt x="109833" y="116481"/>
                    <a:pt x="118339" y="124085"/>
                  </a:cubicBezTo>
                  <a:cubicBezTo>
                    <a:pt x="135093" y="106682"/>
                    <a:pt x="154438" y="93087"/>
                    <a:pt x="176384" y="83186"/>
                  </a:cubicBezTo>
                  <a:cubicBezTo>
                    <a:pt x="198434" y="73283"/>
                    <a:pt x="221532" y="68405"/>
                    <a:pt x="245840" y="68405"/>
                  </a:cubicBezTo>
                  <a:cubicBezTo>
                    <a:pt x="269767" y="68405"/>
                    <a:pt x="292275" y="72888"/>
                    <a:pt x="313230" y="81734"/>
                  </a:cubicBezTo>
                  <a:cubicBezTo>
                    <a:pt x="334261" y="90594"/>
                    <a:pt x="352616" y="102803"/>
                    <a:pt x="368284" y="118332"/>
                  </a:cubicBezTo>
                  <a:cubicBezTo>
                    <a:pt x="384115" y="133931"/>
                    <a:pt x="396516" y="152116"/>
                    <a:pt x="405536" y="172947"/>
                  </a:cubicBezTo>
                  <a:cubicBezTo>
                    <a:pt x="414576" y="193783"/>
                    <a:pt x="419062" y="216168"/>
                    <a:pt x="419062" y="240171"/>
                  </a:cubicBezTo>
                  <a:cubicBezTo>
                    <a:pt x="419062" y="255580"/>
                    <a:pt x="417071" y="270983"/>
                    <a:pt x="413137" y="286447"/>
                  </a:cubicBezTo>
                  <a:cubicBezTo>
                    <a:pt x="409213" y="301875"/>
                    <a:pt x="403460" y="316534"/>
                    <a:pt x="395935" y="330533"/>
                  </a:cubicBezTo>
                  <a:cubicBezTo>
                    <a:pt x="388296" y="344458"/>
                    <a:pt x="379247" y="357220"/>
                    <a:pt x="368570" y="368819"/>
                  </a:cubicBezTo>
                  <a:cubicBezTo>
                    <a:pt x="357864" y="380460"/>
                    <a:pt x="345710" y="390274"/>
                    <a:pt x="332261" y="398107"/>
                  </a:cubicBezTo>
                  <a:cubicBezTo>
                    <a:pt x="327736" y="411642"/>
                    <a:pt x="324022" y="423967"/>
                    <a:pt x="321478" y="435293"/>
                  </a:cubicBezTo>
                  <a:cubicBezTo>
                    <a:pt x="318792" y="446656"/>
                    <a:pt x="317440" y="459315"/>
                    <a:pt x="317440" y="473450"/>
                  </a:cubicBezTo>
                  <a:cubicBezTo>
                    <a:pt x="343424" y="465611"/>
                    <a:pt x="366941" y="454076"/>
                    <a:pt x="388087" y="438979"/>
                  </a:cubicBezTo>
                  <a:cubicBezTo>
                    <a:pt x="409280" y="423967"/>
                    <a:pt x="427453" y="406175"/>
                    <a:pt x="442474" y="385632"/>
                  </a:cubicBezTo>
                  <a:cubicBezTo>
                    <a:pt x="457619" y="365108"/>
                    <a:pt x="469382" y="342500"/>
                    <a:pt x="477774" y="317687"/>
                  </a:cubicBezTo>
                  <a:cubicBezTo>
                    <a:pt x="486175" y="292917"/>
                    <a:pt x="490271" y="267049"/>
                    <a:pt x="490271" y="240171"/>
                  </a:cubicBezTo>
                  <a:cubicBezTo>
                    <a:pt x="490271" y="206062"/>
                    <a:pt x="483851" y="174306"/>
                    <a:pt x="471126" y="145261"/>
                  </a:cubicBezTo>
                  <a:close/>
                </a:path>
              </a:pathLst>
            </a:custGeom>
            <a:solidFill>
              <a:srgbClr val="00AA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872D082-2C5B-1175-94BB-946ACE0B27A3}"/>
                </a:ext>
              </a:extLst>
            </p:cNvPr>
            <p:cNvSpPr/>
            <p:nvPr/>
          </p:nvSpPr>
          <p:spPr bwMode="gray">
            <a:xfrm>
              <a:off x="4740831" y="2737093"/>
              <a:ext cx="2699993" cy="1375353"/>
            </a:xfrm>
            <a:custGeom>
              <a:avLst/>
              <a:gdLst>
                <a:gd name="connsiteX0" fmla="*/ 2393279 w 2699993"/>
                <a:gd name="connsiteY0" fmla="*/ 644386 h 1375353"/>
                <a:gd name="connsiteX1" fmla="*/ 2105834 w 2699993"/>
                <a:gd name="connsiteY1" fmla="*/ 644386 h 1375353"/>
                <a:gd name="connsiteX2" fmla="*/ 2105834 w 2699993"/>
                <a:gd name="connsiteY2" fmla="*/ 1375354 h 1375353"/>
                <a:gd name="connsiteX3" fmla="*/ 2228868 w 2699993"/>
                <a:gd name="connsiteY3" fmla="*/ 1375354 h 1375353"/>
                <a:gd name="connsiteX4" fmla="*/ 2228868 w 2699993"/>
                <a:gd name="connsiteY4" fmla="*/ 1121903 h 1375353"/>
                <a:gd name="connsiteX5" fmla="*/ 2393279 w 2699993"/>
                <a:gd name="connsiteY5" fmla="*/ 1121903 h 1375353"/>
                <a:gd name="connsiteX6" fmla="*/ 2699994 w 2699993"/>
                <a:gd name="connsiteY6" fmla="*/ 883549 h 1375353"/>
                <a:gd name="connsiteX7" fmla="*/ 2393279 w 2699993"/>
                <a:gd name="connsiteY7" fmla="*/ 644386 h 1375353"/>
                <a:gd name="connsiteX8" fmla="*/ 2390250 w 2699993"/>
                <a:gd name="connsiteY8" fmla="*/ 1012042 h 1375353"/>
                <a:gd name="connsiteX9" fmla="*/ 2228868 w 2699993"/>
                <a:gd name="connsiteY9" fmla="*/ 1012042 h 1375353"/>
                <a:gd name="connsiteX10" fmla="*/ 2228868 w 2699993"/>
                <a:gd name="connsiteY10" fmla="*/ 754238 h 1375353"/>
                <a:gd name="connsiteX11" fmla="*/ 2390250 w 2699993"/>
                <a:gd name="connsiteY11" fmla="*/ 754238 h 1375353"/>
                <a:gd name="connsiteX12" fmla="*/ 2582903 w 2699993"/>
                <a:gd name="connsiteY12" fmla="*/ 886693 h 1375353"/>
                <a:gd name="connsiteX13" fmla="*/ 2390250 w 2699993"/>
                <a:gd name="connsiteY13" fmla="*/ 1012042 h 1375353"/>
                <a:gd name="connsiteX14" fmla="*/ 624020 w 2699993"/>
                <a:gd name="connsiteY14" fmla="*/ 883549 h 1375353"/>
                <a:gd name="connsiteX15" fmla="*/ 317306 w 2699993"/>
                <a:gd name="connsiteY15" fmla="*/ 644386 h 1375353"/>
                <a:gd name="connsiteX16" fmla="*/ 29849 w 2699993"/>
                <a:gd name="connsiteY16" fmla="*/ 644386 h 1375353"/>
                <a:gd name="connsiteX17" fmla="*/ 29849 w 2699993"/>
                <a:gd name="connsiteY17" fmla="*/ 1375354 h 1375353"/>
                <a:gd name="connsiteX18" fmla="*/ 152884 w 2699993"/>
                <a:gd name="connsiteY18" fmla="*/ 1375354 h 1375353"/>
                <a:gd name="connsiteX19" fmla="*/ 152884 w 2699993"/>
                <a:gd name="connsiteY19" fmla="*/ 1121903 h 1375353"/>
                <a:gd name="connsiteX20" fmla="*/ 317306 w 2699993"/>
                <a:gd name="connsiteY20" fmla="*/ 1121903 h 1375353"/>
                <a:gd name="connsiteX21" fmla="*/ 356555 w 2699993"/>
                <a:gd name="connsiteY21" fmla="*/ 1121132 h 1375353"/>
                <a:gd name="connsiteX22" fmla="*/ 491070 w 2699993"/>
                <a:gd name="connsiteY22" fmla="*/ 1375354 h 1375353"/>
                <a:gd name="connsiteX23" fmla="*/ 629925 w 2699993"/>
                <a:gd name="connsiteY23" fmla="*/ 1375354 h 1375353"/>
                <a:gd name="connsiteX24" fmla="*/ 468315 w 2699993"/>
                <a:gd name="connsiteY24" fmla="*/ 1106006 h 1375353"/>
                <a:gd name="connsiteX25" fmla="*/ 624020 w 2699993"/>
                <a:gd name="connsiteY25" fmla="*/ 883549 h 1375353"/>
                <a:gd name="connsiteX26" fmla="*/ 314269 w 2699993"/>
                <a:gd name="connsiteY26" fmla="*/ 1012042 h 1375353"/>
                <a:gd name="connsiteX27" fmla="*/ 152884 w 2699993"/>
                <a:gd name="connsiteY27" fmla="*/ 1012042 h 1375353"/>
                <a:gd name="connsiteX28" fmla="*/ 152884 w 2699993"/>
                <a:gd name="connsiteY28" fmla="*/ 754238 h 1375353"/>
                <a:gd name="connsiteX29" fmla="*/ 314269 w 2699993"/>
                <a:gd name="connsiteY29" fmla="*/ 754238 h 1375353"/>
                <a:gd name="connsiteX30" fmla="*/ 506920 w 2699993"/>
                <a:gd name="connsiteY30" fmla="*/ 886693 h 1375353"/>
                <a:gd name="connsiteX31" fmla="*/ 314269 w 2699993"/>
                <a:gd name="connsiteY31" fmla="*/ 1012042 h 1375353"/>
                <a:gd name="connsiteX32" fmla="*/ 1401936 w 2699993"/>
                <a:gd name="connsiteY32" fmla="*/ 754238 h 1375353"/>
                <a:gd name="connsiteX33" fmla="*/ 1645100 w 2699993"/>
                <a:gd name="connsiteY33" fmla="*/ 754238 h 1375353"/>
                <a:gd name="connsiteX34" fmla="*/ 1645100 w 2699993"/>
                <a:gd name="connsiteY34" fmla="*/ 1375335 h 1375353"/>
                <a:gd name="connsiteX35" fmla="*/ 1767125 w 2699993"/>
                <a:gd name="connsiteY35" fmla="*/ 1375335 h 1375353"/>
                <a:gd name="connsiteX36" fmla="*/ 1767125 w 2699993"/>
                <a:gd name="connsiteY36" fmla="*/ 754238 h 1375353"/>
                <a:gd name="connsiteX37" fmla="*/ 2010288 w 2699993"/>
                <a:gd name="connsiteY37" fmla="*/ 754238 h 1375353"/>
                <a:gd name="connsiteX38" fmla="*/ 2010288 w 2699993"/>
                <a:gd name="connsiteY38" fmla="*/ 644386 h 1375353"/>
                <a:gd name="connsiteX39" fmla="*/ 1401936 w 2699993"/>
                <a:gd name="connsiteY39" fmla="*/ 644386 h 1375353"/>
                <a:gd name="connsiteX40" fmla="*/ 1401936 w 2699993"/>
                <a:gd name="connsiteY40" fmla="*/ 754238 h 1375353"/>
                <a:gd name="connsiteX41" fmla="*/ 1028347 w 2699993"/>
                <a:gd name="connsiteY41" fmla="*/ 644386 h 1375353"/>
                <a:gd name="connsiteX42" fmla="*/ 697324 w 2699993"/>
                <a:gd name="connsiteY42" fmla="*/ 1375335 h 1375353"/>
                <a:gd name="connsiteX43" fmla="*/ 825597 w 2699993"/>
                <a:gd name="connsiteY43" fmla="*/ 1375335 h 1375353"/>
                <a:gd name="connsiteX44" fmla="*/ 903617 w 2699993"/>
                <a:gd name="connsiteY44" fmla="*/ 1198017 h 1375353"/>
                <a:gd name="connsiteX45" fmla="*/ 1266357 w 2699993"/>
                <a:gd name="connsiteY45" fmla="*/ 1198017 h 1375353"/>
                <a:gd name="connsiteX46" fmla="*/ 1344377 w 2699993"/>
                <a:gd name="connsiteY46" fmla="*/ 1375335 h 1375353"/>
                <a:gd name="connsiteX47" fmla="*/ 1474717 w 2699993"/>
                <a:gd name="connsiteY47" fmla="*/ 1375335 h 1375353"/>
                <a:gd name="connsiteX48" fmla="*/ 1142647 w 2699993"/>
                <a:gd name="connsiteY48" fmla="*/ 644386 h 1375353"/>
                <a:gd name="connsiteX49" fmla="*/ 1028347 w 2699993"/>
                <a:gd name="connsiteY49" fmla="*/ 644386 h 1375353"/>
                <a:gd name="connsiteX50" fmla="*/ 948632 w 2699993"/>
                <a:gd name="connsiteY50" fmla="*/ 1095252 h 1375353"/>
                <a:gd name="connsiteX51" fmla="*/ 1084992 w 2699993"/>
                <a:gd name="connsiteY51" fmla="*/ 785537 h 1375353"/>
                <a:gd name="connsiteX52" fmla="*/ 1221342 w 2699993"/>
                <a:gd name="connsiteY52" fmla="*/ 1095252 h 1375353"/>
                <a:gd name="connsiteX53" fmla="*/ 948632 w 2699993"/>
                <a:gd name="connsiteY53" fmla="*/ 1095252 h 1375353"/>
                <a:gd name="connsiteX54" fmla="*/ 917066 w 2699993"/>
                <a:gd name="connsiteY54" fmla="*/ 119039 h 1375353"/>
                <a:gd name="connsiteX55" fmla="*/ 961919 w 2699993"/>
                <a:gd name="connsiteY55" fmla="*/ 125861 h 1375353"/>
                <a:gd name="connsiteX56" fmla="*/ 987180 w 2699993"/>
                <a:gd name="connsiteY56" fmla="*/ 138610 h 1375353"/>
                <a:gd name="connsiteX57" fmla="*/ 1010125 w 2699993"/>
                <a:gd name="connsiteY57" fmla="*/ 155153 h 1375353"/>
                <a:gd name="connsiteX58" fmla="*/ 1045034 w 2699993"/>
                <a:gd name="connsiteY58" fmla="*/ 178863 h 1375353"/>
                <a:gd name="connsiteX59" fmla="*/ 1085401 w 2699993"/>
                <a:gd name="connsiteY59" fmla="*/ 189360 h 1375353"/>
                <a:gd name="connsiteX60" fmla="*/ 1097231 w 2699993"/>
                <a:gd name="connsiteY60" fmla="*/ 188332 h 1375353"/>
                <a:gd name="connsiteX61" fmla="*/ 1110481 w 2699993"/>
                <a:gd name="connsiteY61" fmla="*/ 185891 h 1375353"/>
                <a:gd name="connsiteX62" fmla="*/ 1119596 w 2699993"/>
                <a:gd name="connsiteY62" fmla="*/ 183421 h 1375353"/>
                <a:gd name="connsiteX63" fmla="*/ 1128712 w 2699993"/>
                <a:gd name="connsiteY63" fmla="*/ 182008 h 1375353"/>
                <a:gd name="connsiteX64" fmla="*/ 1135341 w 2699993"/>
                <a:gd name="connsiteY64" fmla="*/ 184654 h 1375353"/>
                <a:gd name="connsiteX65" fmla="*/ 1137522 w 2699993"/>
                <a:gd name="connsiteY65" fmla="*/ 191825 h 1375353"/>
                <a:gd name="connsiteX66" fmla="*/ 1139503 w 2699993"/>
                <a:gd name="connsiteY66" fmla="*/ 217926 h 1375353"/>
                <a:gd name="connsiteX67" fmla="*/ 1142961 w 2699993"/>
                <a:gd name="connsiteY67" fmla="*/ 225846 h 1375353"/>
                <a:gd name="connsiteX68" fmla="*/ 1150000 w 2699993"/>
                <a:gd name="connsiteY68" fmla="*/ 230335 h 1375353"/>
                <a:gd name="connsiteX69" fmla="*/ 1158677 w 2699993"/>
                <a:gd name="connsiteY69" fmla="*/ 232264 h 1375353"/>
                <a:gd name="connsiteX70" fmla="*/ 1166907 w 2699993"/>
                <a:gd name="connsiteY70" fmla="*/ 233669 h 1375353"/>
                <a:gd name="connsiteX71" fmla="*/ 1169631 w 2699993"/>
                <a:gd name="connsiteY71" fmla="*/ 236994 h 1375353"/>
                <a:gd name="connsiteX72" fmla="*/ 1170888 w 2699993"/>
                <a:gd name="connsiteY72" fmla="*/ 240618 h 1375353"/>
                <a:gd name="connsiteX73" fmla="*/ 1171631 w 2699993"/>
                <a:gd name="connsiteY73" fmla="*/ 246077 h 1375353"/>
                <a:gd name="connsiteX74" fmla="*/ 1172612 w 2699993"/>
                <a:gd name="connsiteY74" fmla="*/ 252687 h 1375353"/>
                <a:gd name="connsiteX75" fmla="*/ 1174860 w 2699993"/>
                <a:gd name="connsiteY75" fmla="*/ 258361 h 1375353"/>
                <a:gd name="connsiteX76" fmla="*/ 1179842 w 2699993"/>
                <a:gd name="connsiteY76" fmla="*/ 260858 h 1375353"/>
                <a:gd name="connsiteX77" fmla="*/ 1186176 w 2699993"/>
                <a:gd name="connsiteY77" fmla="*/ 258830 h 1375353"/>
                <a:gd name="connsiteX78" fmla="*/ 1192605 w 2699993"/>
                <a:gd name="connsiteY78" fmla="*/ 256863 h 1375353"/>
                <a:gd name="connsiteX79" fmla="*/ 1196349 w 2699993"/>
                <a:gd name="connsiteY79" fmla="*/ 258677 h 1375353"/>
                <a:gd name="connsiteX80" fmla="*/ 1197558 w 2699993"/>
                <a:gd name="connsiteY80" fmla="*/ 262858 h 1375353"/>
                <a:gd name="connsiteX81" fmla="*/ 1197044 w 2699993"/>
                <a:gd name="connsiteY81" fmla="*/ 267244 h 1375353"/>
                <a:gd name="connsiteX82" fmla="*/ 1196587 w 2699993"/>
                <a:gd name="connsiteY82" fmla="*/ 271704 h 1375353"/>
                <a:gd name="connsiteX83" fmla="*/ 1201006 w 2699993"/>
                <a:gd name="connsiteY83" fmla="*/ 284322 h 1375353"/>
                <a:gd name="connsiteX84" fmla="*/ 1210646 w 2699993"/>
                <a:gd name="connsiteY84" fmla="*/ 288470 h 1375353"/>
                <a:gd name="connsiteX85" fmla="*/ 1219914 w 2699993"/>
                <a:gd name="connsiteY85" fmla="*/ 290429 h 1375353"/>
                <a:gd name="connsiteX86" fmla="*/ 1224162 w 2699993"/>
                <a:gd name="connsiteY86" fmla="*/ 295874 h 1375353"/>
                <a:gd name="connsiteX87" fmla="*/ 1222409 w 2699993"/>
                <a:gd name="connsiteY87" fmla="*/ 301782 h 1375353"/>
                <a:gd name="connsiteX88" fmla="*/ 1218199 w 2699993"/>
                <a:gd name="connsiteY88" fmla="*/ 312152 h 1375353"/>
                <a:gd name="connsiteX89" fmla="*/ 1213055 w 2699993"/>
                <a:gd name="connsiteY89" fmla="*/ 324510 h 1375353"/>
                <a:gd name="connsiteX90" fmla="*/ 1208407 w 2699993"/>
                <a:gd name="connsiteY90" fmla="*/ 335342 h 1375353"/>
                <a:gd name="connsiteX91" fmla="*/ 1186481 w 2699993"/>
                <a:gd name="connsiteY91" fmla="*/ 409166 h 1375353"/>
                <a:gd name="connsiteX92" fmla="*/ 1177861 w 2699993"/>
                <a:gd name="connsiteY92" fmla="*/ 485243 h 1375353"/>
                <a:gd name="connsiteX93" fmla="*/ 1179785 w 2699993"/>
                <a:gd name="connsiteY93" fmla="*/ 518552 h 1375353"/>
                <a:gd name="connsiteX94" fmla="*/ 1187052 w 2699993"/>
                <a:gd name="connsiteY94" fmla="*/ 550813 h 1375353"/>
                <a:gd name="connsiteX95" fmla="*/ 1216942 w 2699993"/>
                <a:gd name="connsiteY95" fmla="*/ 550813 h 1375353"/>
                <a:gd name="connsiteX96" fmla="*/ 1210493 w 2699993"/>
                <a:gd name="connsiteY96" fmla="*/ 521104 h 1375353"/>
                <a:gd name="connsiteX97" fmla="*/ 1208912 w 2699993"/>
                <a:gd name="connsiteY97" fmla="*/ 490329 h 1375353"/>
                <a:gd name="connsiteX98" fmla="*/ 1220447 w 2699993"/>
                <a:gd name="connsiteY98" fmla="*/ 401508 h 1375353"/>
                <a:gd name="connsiteX99" fmla="*/ 1247812 w 2699993"/>
                <a:gd name="connsiteY99" fmla="*/ 318534 h 1375353"/>
                <a:gd name="connsiteX100" fmla="*/ 1255166 w 2699993"/>
                <a:gd name="connsiteY100" fmla="*/ 301083 h 1375353"/>
                <a:gd name="connsiteX101" fmla="*/ 1260061 w 2699993"/>
                <a:gd name="connsiteY101" fmla="*/ 283545 h 1375353"/>
                <a:gd name="connsiteX102" fmla="*/ 1253432 w 2699993"/>
                <a:gd name="connsiteY102" fmla="*/ 269793 h 1375353"/>
                <a:gd name="connsiteX103" fmla="*/ 1238421 w 2699993"/>
                <a:gd name="connsiteY103" fmla="*/ 264369 h 1375353"/>
                <a:gd name="connsiteX104" fmla="*/ 1221228 w 2699993"/>
                <a:gd name="connsiteY104" fmla="*/ 259993 h 1375353"/>
                <a:gd name="connsiteX105" fmla="*/ 1214865 w 2699993"/>
                <a:gd name="connsiteY105" fmla="*/ 244715 h 1375353"/>
                <a:gd name="connsiteX106" fmla="*/ 1212560 w 2699993"/>
                <a:gd name="connsiteY106" fmla="*/ 234176 h 1375353"/>
                <a:gd name="connsiteX107" fmla="*/ 1203883 w 2699993"/>
                <a:gd name="connsiteY107" fmla="*/ 228428 h 1375353"/>
                <a:gd name="connsiteX108" fmla="*/ 1196034 w 2699993"/>
                <a:gd name="connsiteY108" fmla="*/ 230883 h 1375353"/>
                <a:gd name="connsiteX109" fmla="*/ 1189767 w 2699993"/>
                <a:gd name="connsiteY109" fmla="*/ 236809 h 1375353"/>
                <a:gd name="connsiteX110" fmla="*/ 1190948 w 2699993"/>
                <a:gd name="connsiteY110" fmla="*/ 227921 h 1375353"/>
                <a:gd name="connsiteX111" fmla="*/ 1191567 w 2699993"/>
                <a:gd name="connsiteY111" fmla="*/ 218940 h 1375353"/>
                <a:gd name="connsiteX112" fmla="*/ 1187576 w 2699993"/>
                <a:gd name="connsiteY112" fmla="*/ 210783 h 1375353"/>
                <a:gd name="connsiteX113" fmla="*/ 1178699 w 2699993"/>
                <a:gd name="connsiteY113" fmla="*/ 206057 h 1375353"/>
                <a:gd name="connsiteX114" fmla="*/ 1169269 w 2699993"/>
                <a:gd name="connsiteY114" fmla="*/ 202308 h 1375353"/>
                <a:gd name="connsiteX115" fmla="*/ 1164335 w 2699993"/>
                <a:gd name="connsiteY115" fmla="*/ 197025 h 1375353"/>
                <a:gd name="connsiteX116" fmla="*/ 1162544 w 2699993"/>
                <a:gd name="connsiteY116" fmla="*/ 182853 h 1375353"/>
                <a:gd name="connsiteX117" fmla="*/ 1160820 w 2699993"/>
                <a:gd name="connsiteY117" fmla="*/ 168733 h 1375353"/>
                <a:gd name="connsiteX118" fmla="*/ 1142447 w 2699993"/>
                <a:gd name="connsiteY118" fmla="*/ 152321 h 1375353"/>
                <a:gd name="connsiteX119" fmla="*/ 1128435 w 2699993"/>
                <a:gd name="connsiteY119" fmla="*/ 153367 h 1375353"/>
                <a:gd name="connsiteX120" fmla="*/ 1114424 w 2699993"/>
                <a:gd name="connsiteY120" fmla="*/ 155353 h 1375353"/>
                <a:gd name="connsiteX121" fmla="*/ 1101137 w 2699993"/>
                <a:gd name="connsiteY121" fmla="*/ 157264 h 1375353"/>
                <a:gd name="connsiteX122" fmla="*/ 1088859 w 2699993"/>
                <a:gd name="connsiteY122" fmla="*/ 158302 h 1375353"/>
                <a:gd name="connsiteX123" fmla="*/ 1060322 w 2699993"/>
                <a:gd name="connsiteY123" fmla="*/ 150953 h 1375353"/>
                <a:gd name="connsiteX124" fmla="*/ 1035186 w 2699993"/>
                <a:gd name="connsiteY124" fmla="*/ 134201 h 1375353"/>
                <a:gd name="connsiteX125" fmla="*/ 977416 w 2699993"/>
                <a:gd name="connsiteY125" fmla="*/ 98668 h 1375353"/>
                <a:gd name="connsiteX126" fmla="*/ 911199 w 2699993"/>
                <a:gd name="connsiteY126" fmla="*/ 86124 h 1375353"/>
                <a:gd name="connsiteX127" fmla="*/ 895902 w 2699993"/>
                <a:gd name="connsiteY127" fmla="*/ 86948 h 1375353"/>
                <a:gd name="connsiteX128" fmla="*/ 879195 w 2699993"/>
                <a:gd name="connsiteY128" fmla="*/ 89115 h 1375353"/>
                <a:gd name="connsiteX129" fmla="*/ 862754 w 2699993"/>
                <a:gd name="connsiteY129" fmla="*/ 93082 h 1375353"/>
                <a:gd name="connsiteX130" fmla="*/ 848181 w 2699993"/>
                <a:gd name="connsiteY130" fmla="*/ 99133 h 1375353"/>
                <a:gd name="connsiteX131" fmla="*/ 848181 w 2699993"/>
                <a:gd name="connsiteY131" fmla="*/ 132471 h 1375353"/>
                <a:gd name="connsiteX132" fmla="*/ 882147 w 2699993"/>
                <a:gd name="connsiteY132" fmla="*/ 122294 h 1375353"/>
                <a:gd name="connsiteX133" fmla="*/ 917066 w 2699993"/>
                <a:gd name="connsiteY133" fmla="*/ 119039 h 1375353"/>
                <a:gd name="connsiteX134" fmla="*/ 2642082 w 2699993"/>
                <a:gd name="connsiteY134" fmla="*/ 375684 h 1375353"/>
                <a:gd name="connsiteX135" fmla="*/ 2395270 w 2699993"/>
                <a:gd name="connsiteY135" fmla="*/ 375684 h 1375353"/>
                <a:gd name="connsiteX136" fmla="*/ 2395270 w 2699993"/>
                <a:gd name="connsiteY136" fmla="*/ 251924 h 1375353"/>
                <a:gd name="connsiteX137" fmla="*/ 2607611 w 2699993"/>
                <a:gd name="connsiteY137" fmla="*/ 251924 h 1375353"/>
                <a:gd name="connsiteX138" fmla="*/ 2607611 w 2699993"/>
                <a:gd name="connsiteY138" fmla="*/ 187537 h 1375353"/>
                <a:gd name="connsiteX139" fmla="*/ 2395270 w 2699993"/>
                <a:gd name="connsiteY139" fmla="*/ 187537 h 1375353"/>
                <a:gd name="connsiteX140" fmla="*/ 2395270 w 2699993"/>
                <a:gd name="connsiteY140" fmla="*/ 70433 h 1375353"/>
                <a:gd name="connsiteX141" fmla="*/ 2633624 w 2699993"/>
                <a:gd name="connsiteY141" fmla="*/ 70433 h 1375353"/>
                <a:gd name="connsiteX142" fmla="*/ 2633624 w 2699993"/>
                <a:gd name="connsiteY142" fmla="*/ 4842 h 1375353"/>
                <a:gd name="connsiteX143" fmla="*/ 2321804 w 2699993"/>
                <a:gd name="connsiteY143" fmla="*/ 4842 h 1375353"/>
                <a:gd name="connsiteX144" fmla="*/ 2321804 w 2699993"/>
                <a:gd name="connsiteY144" fmla="*/ 441285 h 1375353"/>
                <a:gd name="connsiteX145" fmla="*/ 2642082 w 2699993"/>
                <a:gd name="connsiteY145" fmla="*/ 441285 h 1375353"/>
                <a:gd name="connsiteX146" fmla="*/ 2642082 w 2699993"/>
                <a:gd name="connsiteY146" fmla="*/ 375684 h 1375353"/>
                <a:gd name="connsiteX147" fmla="*/ 2260615 w 2699993"/>
                <a:gd name="connsiteY147" fmla="*/ 147638 h 1375353"/>
                <a:gd name="connsiteX148" fmla="*/ 2077487 w 2699993"/>
                <a:gd name="connsiteY148" fmla="*/ 4842 h 1375353"/>
                <a:gd name="connsiteX149" fmla="*/ 1905847 w 2699993"/>
                <a:gd name="connsiteY149" fmla="*/ 4842 h 1375353"/>
                <a:gd name="connsiteX150" fmla="*/ 1905847 w 2699993"/>
                <a:gd name="connsiteY150" fmla="*/ 441285 h 1375353"/>
                <a:gd name="connsiteX151" fmla="*/ 1979294 w 2699993"/>
                <a:gd name="connsiteY151" fmla="*/ 441285 h 1375353"/>
                <a:gd name="connsiteX152" fmla="*/ 1979294 w 2699993"/>
                <a:gd name="connsiteY152" fmla="*/ 289945 h 1375353"/>
                <a:gd name="connsiteX153" fmla="*/ 2077487 w 2699993"/>
                <a:gd name="connsiteY153" fmla="*/ 289945 h 1375353"/>
                <a:gd name="connsiteX154" fmla="*/ 2260615 w 2699993"/>
                <a:gd name="connsiteY154" fmla="*/ 147638 h 1375353"/>
                <a:gd name="connsiteX155" fmla="*/ 2075668 w 2699993"/>
                <a:gd name="connsiteY155" fmla="*/ 224354 h 1375353"/>
                <a:gd name="connsiteX156" fmla="*/ 1979294 w 2699993"/>
                <a:gd name="connsiteY156" fmla="*/ 224354 h 1375353"/>
                <a:gd name="connsiteX157" fmla="*/ 1979294 w 2699993"/>
                <a:gd name="connsiteY157" fmla="*/ 70433 h 1375353"/>
                <a:gd name="connsiteX158" fmla="*/ 2075668 w 2699993"/>
                <a:gd name="connsiteY158" fmla="*/ 70433 h 1375353"/>
                <a:gd name="connsiteX159" fmla="*/ 2190692 w 2699993"/>
                <a:gd name="connsiteY159" fmla="*/ 149506 h 1375353"/>
                <a:gd name="connsiteX160" fmla="*/ 2075668 w 2699993"/>
                <a:gd name="connsiteY160" fmla="*/ 224354 h 1375353"/>
                <a:gd name="connsiteX161" fmla="*/ 113472 w 2699993"/>
                <a:gd name="connsiteY161" fmla="*/ 417196 h 1375353"/>
                <a:gd name="connsiteX162" fmla="*/ 232135 w 2699993"/>
                <a:gd name="connsiteY162" fmla="*/ 446123 h 1375353"/>
                <a:gd name="connsiteX163" fmla="*/ 321301 w 2699993"/>
                <a:gd name="connsiteY163" fmla="*/ 431874 h 1375353"/>
                <a:gd name="connsiteX164" fmla="*/ 396585 w 2699993"/>
                <a:gd name="connsiteY164" fmla="*/ 390793 h 1375353"/>
                <a:gd name="connsiteX165" fmla="*/ 398934 w 2699993"/>
                <a:gd name="connsiteY165" fmla="*/ 388850 h 1375353"/>
                <a:gd name="connsiteX166" fmla="*/ 398934 w 2699993"/>
                <a:gd name="connsiteY166" fmla="*/ 224354 h 1375353"/>
                <a:gd name="connsiteX167" fmla="*/ 260394 w 2699993"/>
                <a:gd name="connsiteY167" fmla="*/ 224354 h 1375353"/>
                <a:gd name="connsiteX168" fmla="*/ 260394 w 2699993"/>
                <a:gd name="connsiteY168" fmla="*/ 281791 h 1375353"/>
                <a:gd name="connsiteX169" fmla="*/ 327896 w 2699993"/>
                <a:gd name="connsiteY169" fmla="*/ 281791 h 1375353"/>
                <a:gd name="connsiteX170" fmla="*/ 327896 w 2699993"/>
                <a:gd name="connsiteY170" fmla="*/ 354987 h 1375353"/>
                <a:gd name="connsiteX171" fmla="*/ 235162 w 2699993"/>
                <a:gd name="connsiteY171" fmla="*/ 379315 h 1375353"/>
                <a:gd name="connsiteX172" fmla="*/ 152084 w 2699993"/>
                <a:gd name="connsiteY172" fmla="*/ 358945 h 1375353"/>
                <a:gd name="connsiteX173" fmla="*/ 94352 w 2699993"/>
                <a:gd name="connsiteY173" fmla="*/ 302967 h 1375353"/>
                <a:gd name="connsiteX174" fmla="*/ 73461 w 2699993"/>
                <a:gd name="connsiteY174" fmla="*/ 223060 h 1375353"/>
                <a:gd name="connsiteX175" fmla="*/ 94352 w 2699993"/>
                <a:gd name="connsiteY175" fmla="*/ 142545 h 1375353"/>
                <a:gd name="connsiteX176" fmla="*/ 152047 w 2699993"/>
                <a:gd name="connsiteY176" fmla="*/ 86892 h 1375353"/>
                <a:gd name="connsiteX177" fmla="*/ 235767 w 2699993"/>
                <a:gd name="connsiteY177" fmla="*/ 66805 h 1375353"/>
                <a:gd name="connsiteX178" fmla="*/ 354076 w 2699993"/>
                <a:gd name="connsiteY178" fmla="*/ 113992 h 1375353"/>
                <a:gd name="connsiteX179" fmla="*/ 358657 w 2699993"/>
                <a:gd name="connsiteY179" fmla="*/ 118406 h 1375353"/>
                <a:gd name="connsiteX180" fmla="*/ 405021 w 2699993"/>
                <a:gd name="connsiteY180" fmla="*/ 72037 h 1375353"/>
                <a:gd name="connsiteX181" fmla="*/ 400887 w 2699993"/>
                <a:gd name="connsiteY181" fmla="*/ 67466 h 1375353"/>
                <a:gd name="connsiteX182" fmla="*/ 328017 w 2699993"/>
                <a:gd name="connsiteY182" fmla="*/ 17101 h 1375353"/>
                <a:gd name="connsiteX183" fmla="*/ 233343 w 2699993"/>
                <a:gd name="connsiteY183" fmla="*/ 0 h 1375353"/>
                <a:gd name="connsiteX184" fmla="*/ 113821 w 2699993"/>
                <a:gd name="connsiteY184" fmla="*/ 28603 h 1375353"/>
                <a:gd name="connsiteX185" fmla="*/ 30245 w 2699993"/>
                <a:gd name="connsiteY185" fmla="*/ 108444 h 1375353"/>
                <a:gd name="connsiteX186" fmla="*/ 0 w 2699993"/>
                <a:gd name="connsiteY186" fmla="*/ 223060 h 1375353"/>
                <a:gd name="connsiteX187" fmla="*/ 30253 w 2699993"/>
                <a:gd name="connsiteY187" fmla="*/ 337388 h 1375353"/>
                <a:gd name="connsiteX188" fmla="*/ 113472 w 2699993"/>
                <a:gd name="connsiteY188" fmla="*/ 417196 h 1375353"/>
                <a:gd name="connsiteX189" fmla="*/ 826007 w 2699993"/>
                <a:gd name="connsiteY189" fmla="*/ 441285 h 1375353"/>
                <a:gd name="connsiteX190" fmla="*/ 729500 w 2699993"/>
                <a:gd name="connsiteY190" fmla="*/ 280457 h 1375353"/>
                <a:gd name="connsiteX191" fmla="*/ 822473 w 2699993"/>
                <a:gd name="connsiteY191" fmla="*/ 147638 h 1375353"/>
                <a:gd name="connsiteX192" fmla="*/ 639346 w 2699993"/>
                <a:gd name="connsiteY192" fmla="*/ 4842 h 1375353"/>
                <a:gd name="connsiteX193" fmla="*/ 467705 w 2699993"/>
                <a:gd name="connsiteY193" fmla="*/ 4842 h 1375353"/>
                <a:gd name="connsiteX194" fmla="*/ 467705 w 2699993"/>
                <a:gd name="connsiteY194" fmla="*/ 441285 h 1375353"/>
                <a:gd name="connsiteX195" fmla="*/ 541162 w 2699993"/>
                <a:gd name="connsiteY195" fmla="*/ 441285 h 1375353"/>
                <a:gd name="connsiteX196" fmla="*/ 541162 w 2699993"/>
                <a:gd name="connsiteY196" fmla="*/ 289950 h 1375353"/>
                <a:gd name="connsiteX197" fmla="*/ 639346 w 2699993"/>
                <a:gd name="connsiteY197" fmla="*/ 289950 h 1375353"/>
                <a:gd name="connsiteX198" fmla="*/ 662777 w 2699993"/>
                <a:gd name="connsiteY198" fmla="*/ 289489 h 1375353"/>
                <a:gd name="connsiteX199" fmla="*/ 743092 w 2699993"/>
                <a:gd name="connsiteY199" fmla="*/ 441285 h 1375353"/>
                <a:gd name="connsiteX200" fmla="*/ 826007 w 2699993"/>
                <a:gd name="connsiteY200" fmla="*/ 441285 h 1375353"/>
                <a:gd name="connsiteX201" fmla="*/ 637526 w 2699993"/>
                <a:gd name="connsiteY201" fmla="*/ 224354 h 1375353"/>
                <a:gd name="connsiteX202" fmla="*/ 541162 w 2699993"/>
                <a:gd name="connsiteY202" fmla="*/ 224354 h 1375353"/>
                <a:gd name="connsiteX203" fmla="*/ 541162 w 2699993"/>
                <a:gd name="connsiteY203" fmla="*/ 70433 h 1375353"/>
                <a:gd name="connsiteX204" fmla="*/ 637526 w 2699993"/>
                <a:gd name="connsiteY204" fmla="*/ 70433 h 1375353"/>
                <a:gd name="connsiteX205" fmla="*/ 752560 w 2699993"/>
                <a:gd name="connsiteY205" fmla="*/ 149511 h 1375353"/>
                <a:gd name="connsiteX206" fmla="*/ 637526 w 2699993"/>
                <a:gd name="connsiteY206" fmla="*/ 224354 h 1375353"/>
                <a:gd name="connsiteX207" fmla="*/ 1653472 w 2699993"/>
                <a:gd name="connsiteY207" fmla="*/ 446123 h 1375353"/>
                <a:gd name="connsiteX208" fmla="*/ 1654682 w 2699993"/>
                <a:gd name="connsiteY208" fmla="*/ 446123 h 1375353"/>
                <a:gd name="connsiteX209" fmla="*/ 1791214 w 2699993"/>
                <a:gd name="connsiteY209" fmla="*/ 395774 h 1375353"/>
                <a:gd name="connsiteX210" fmla="*/ 1840239 w 2699993"/>
                <a:gd name="connsiteY210" fmla="*/ 252100 h 1375353"/>
                <a:gd name="connsiteX211" fmla="*/ 1840239 w 2699993"/>
                <a:gd name="connsiteY211" fmla="*/ 4842 h 1375353"/>
                <a:gd name="connsiteX212" fmla="*/ 1766772 w 2699993"/>
                <a:gd name="connsiteY212" fmla="*/ 4842 h 1375353"/>
                <a:gd name="connsiteX213" fmla="*/ 1766772 w 2699993"/>
                <a:gd name="connsiteY213" fmla="*/ 249682 h 1375353"/>
                <a:gd name="connsiteX214" fmla="*/ 1654072 w 2699993"/>
                <a:gd name="connsiteY214" fmla="*/ 379325 h 1375353"/>
                <a:gd name="connsiteX215" fmla="*/ 1541373 w 2699993"/>
                <a:gd name="connsiteY215" fmla="*/ 249682 h 1375353"/>
                <a:gd name="connsiteX216" fmla="*/ 1541373 w 2699993"/>
                <a:gd name="connsiteY216" fmla="*/ 4842 h 1375353"/>
                <a:gd name="connsiteX217" fmla="*/ 1467925 w 2699993"/>
                <a:gd name="connsiteY217" fmla="*/ 4842 h 1375353"/>
                <a:gd name="connsiteX218" fmla="*/ 1467925 w 2699993"/>
                <a:gd name="connsiteY218" fmla="*/ 252100 h 1375353"/>
                <a:gd name="connsiteX219" fmla="*/ 1516941 w 2699993"/>
                <a:gd name="connsiteY219" fmla="*/ 395774 h 1375353"/>
                <a:gd name="connsiteX220" fmla="*/ 1653472 w 2699993"/>
                <a:gd name="connsiteY220" fmla="*/ 446123 h 137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2699993" h="1375353">
                  <a:moveTo>
                    <a:pt x="2393279" y="644386"/>
                  </a:moveTo>
                  <a:lnTo>
                    <a:pt x="2105834" y="644386"/>
                  </a:lnTo>
                  <a:lnTo>
                    <a:pt x="2105834" y="1375354"/>
                  </a:lnTo>
                  <a:lnTo>
                    <a:pt x="2228868" y="1375354"/>
                  </a:lnTo>
                  <a:lnTo>
                    <a:pt x="2228868" y="1121903"/>
                  </a:lnTo>
                  <a:lnTo>
                    <a:pt x="2393279" y="1121903"/>
                  </a:lnTo>
                  <a:cubicBezTo>
                    <a:pt x="2562310" y="1121903"/>
                    <a:pt x="2699994" y="1085889"/>
                    <a:pt x="2699994" y="883549"/>
                  </a:cubicBezTo>
                  <a:cubicBezTo>
                    <a:pt x="2699994" y="681210"/>
                    <a:pt x="2559414" y="644386"/>
                    <a:pt x="2393279" y="644386"/>
                  </a:cubicBezTo>
                  <a:close/>
                  <a:moveTo>
                    <a:pt x="2390250" y="1012042"/>
                  </a:moveTo>
                  <a:lnTo>
                    <a:pt x="2228868" y="1012042"/>
                  </a:lnTo>
                  <a:lnTo>
                    <a:pt x="2228868" y="754238"/>
                  </a:lnTo>
                  <a:lnTo>
                    <a:pt x="2390250" y="754238"/>
                  </a:lnTo>
                  <a:cubicBezTo>
                    <a:pt x="2514723" y="754238"/>
                    <a:pt x="2582903" y="779346"/>
                    <a:pt x="2582903" y="886693"/>
                  </a:cubicBezTo>
                  <a:cubicBezTo>
                    <a:pt x="2582903" y="994020"/>
                    <a:pt x="2521476" y="1012042"/>
                    <a:pt x="2390250" y="1012042"/>
                  </a:cubicBezTo>
                  <a:close/>
                  <a:moveTo>
                    <a:pt x="624020" y="883549"/>
                  </a:moveTo>
                  <a:cubicBezTo>
                    <a:pt x="624020" y="681210"/>
                    <a:pt x="483431" y="644386"/>
                    <a:pt x="317306" y="644386"/>
                  </a:cubicBezTo>
                  <a:lnTo>
                    <a:pt x="29849" y="644386"/>
                  </a:lnTo>
                  <a:lnTo>
                    <a:pt x="29849" y="1375354"/>
                  </a:lnTo>
                  <a:lnTo>
                    <a:pt x="152884" y="1375354"/>
                  </a:lnTo>
                  <a:lnTo>
                    <a:pt x="152884" y="1121903"/>
                  </a:lnTo>
                  <a:lnTo>
                    <a:pt x="317306" y="1121903"/>
                  </a:lnTo>
                  <a:cubicBezTo>
                    <a:pt x="330612" y="1121903"/>
                    <a:pt x="343691" y="1121646"/>
                    <a:pt x="356555" y="1121132"/>
                  </a:cubicBezTo>
                  <a:lnTo>
                    <a:pt x="491070" y="1375354"/>
                  </a:lnTo>
                  <a:lnTo>
                    <a:pt x="629925" y="1375354"/>
                  </a:lnTo>
                  <a:lnTo>
                    <a:pt x="468315" y="1106006"/>
                  </a:lnTo>
                  <a:cubicBezTo>
                    <a:pt x="561164" y="1080936"/>
                    <a:pt x="624020" y="1020205"/>
                    <a:pt x="624020" y="883549"/>
                  </a:cubicBezTo>
                  <a:close/>
                  <a:moveTo>
                    <a:pt x="314269" y="1012042"/>
                  </a:moveTo>
                  <a:lnTo>
                    <a:pt x="152884" y="1012042"/>
                  </a:lnTo>
                  <a:lnTo>
                    <a:pt x="152884" y="754238"/>
                  </a:lnTo>
                  <a:lnTo>
                    <a:pt x="314269" y="754238"/>
                  </a:lnTo>
                  <a:cubicBezTo>
                    <a:pt x="438749" y="754238"/>
                    <a:pt x="506920" y="779337"/>
                    <a:pt x="506920" y="886693"/>
                  </a:cubicBezTo>
                  <a:cubicBezTo>
                    <a:pt x="506920" y="994030"/>
                    <a:pt x="445493" y="1012042"/>
                    <a:pt x="314269" y="1012042"/>
                  </a:cubicBezTo>
                  <a:close/>
                  <a:moveTo>
                    <a:pt x="1401936" y="754238"/>
                  </a:moveTo>
                  <a:lnTo>
                    <a:pt x="1645100" y="754238"/>
                  </a:lnTo>
                  <a:lnTo>
                    <a:pt x="1645100" y="1375335"/>
                  </a:lnTo>
                  <a:lnTo>
                    <a:pt x="1767125" y="1375335"/>
                  </a:lnTo>
                  <a:lnTo>
                    <a:pt x="1767125" y="754238"/>
                  </a:lnTo>
                  <a:lnTo>
                    <a:pt x="2010288" y="754238"/>
                  </a:lnTo>
                  <a:lnTo>
                    <a:pt x="2010288" y="644386"/>
                  </a:lnTo>
                  <a:lnTo>
                    <a:pt x="1401936" y="644386"/>
                  </a:lnTo>
                  <a:lnTo>
                    <a:pt x="1401936" y="754238"/>
                  </a:lnTo>
                  <a:close/>
                  <a:moveTo>
                    <a:pt x="1028347" y="644386"/>
                  </a:moveTo>
                  <a:lnTo>
                    <a:pt x="697324" y="1375335"/>
                  </a:lnTo>
                  <a:lnTo>
                    <a:pt x="825597" y="1375335"/>
                  </a:lnTo>
                  <a:lnTo>
                    <a:pt x="903617" y="1198017"/>
                  </a:lnTo>
                  <a:lnTo>
                    <a:pt x="1266357" y="1198017"/>
                  </a:lnTo>
                  <a:lnTo>
                    <a:pt x="1344377" y="1375335"/>
                  </a:lnTo>
                  <a:lnTo>
                    <a:pt x="1474717" y="1375335"/>
                  </a:lnTo>
                  <a:lnTo>
                    <a:pt x="1142647" y="644386"/>
                  </a:lnTo>
                  <a:lnTo>
                    <a:pt x="1028347" y="644386"/>
                  </a:lnTo>
                  <a:close/>
                  <a:moveTo>
                    <a:pt x="948632" y="1095252"/>
                  </a:moveTo>
                  <a:lnTo>
                    <a:pt x="1084992" y="785537"/>
                  </a:lnTo>
                  <a:lnTo>
                    <a:pt x="1221342" y="1095252"/>
                  </a:lnTo>
                  <a:lnTo>
                    <a:pt x="948632" y="1095252"/>
                  </a:lnTo>
                  <a:close/>
                  <a:moveTo>
                    <a:pt x="917066" y="119039"/>
                  </a:moveTo>
                  <a:cubicBezTo>
                    <a:pt x="932201" y="119039"/>
                    <a:pt x="947127" y="121323"/>
                    <a:pt x="961919" y="125861"/>
                  </a:cubicBezTo>
                  <a:cubicBezTo>
                    <a:pt x="969396" y="128494"/>
                    <a:pt x="977826" y="132703"/>
                    <a:pt x="987180" y="138610"/>
                  </a:cubicBezTo>
                  <a:cubicBezTo>
                    <a:pt x="996609" y="144456"/>
                    <a:pt x="1004239" y="149953"/>
                    <a:pt x="1010125" y="155153"/>
                  </a:cubicBezTo>
                  <a:cubicBezTo>
                    <a:pt x="1020603" y="163981"/>
                    <a:pt x="1032261" y="171873"/>
                    <a:pt x="1045034" y="178863"/>
                  </a:cubicBezTo>
                  <a:cubicBezTo>
                    <a:pt x="1057808" y="185867"/>
                    <a:pt x="1071257" y="189360"/>
                    <a:pt x="1085401" y="189360"/>
                  </a:cubicBezTo>
                  <a:cubicBezTo>
                    <a:pt x="1088973" y="189360"/>
                    <a:pt x="1092955" y="189063"/>
                    <a:pt x="1097231" y="188332"/>
                  </a:cubicBezTo>
                  <a:cubicBezTo>
                    <a:pt x="1101470" y="187723"/>
                    <a:pt x="1105871" y="186849"/>
                    <a:pt x="1110481" y="185891"/>
                  </a:cubicBezTo>
                  <a:cubicBezTo>
                    <a:pt x="1113110" y="185258"/>
                    <a:pt x="1116139" y="184486"/>
                    <a:pt x="1119596" y="183421"/>
                  </a:cubicBezTo>
                  <a:cubicBezTo>
                    <a:pt x="1122987" y="182458"/>
                    <a:pt x="1126092" y="182008"/>
                    <a:pt x="1128712" y="182008"/>
                  </a:cubicBezTo>
                  <a:cubicBezTo>
                    <a:pt x="1131998" y="182008"/>
                    <a:pt x="1134179" y="182853"/>
                    <a:pt x="1135341" y="184654"/>
                  </a:cubicBezTo>
                  <a:cubicBezTo>
                    <a:pt x="1136484" y="186449"/>
                    <a:pt x="1137236" y="188881"/>
                    <a:pt x="1137522" y="191825"/>
                  </a:cubicBezTo>
                  <a:lnTo>
                    <a:pt x="1139503" y="217926"/>
                  </a:lnTo>
                  <a:cubicBezTo>
                    <a:pt x="1139894" y="221298"/>
                    <a:pt x="1141037" y="223865"/>
                    <a:pt x="1142961" y="225846"/>
                  </a:cubicBezTo>
                  <a:cubicBezTo>
                    <a:pt x="1145028" y="227758"/>
                    <a:pt x="1147342" y="229288"/>
                    <a:pt x="1150000" y="230335"/>
                  </a:cubicBezTo>
                  <a:cubicBezTo>
                    <a:pt x="1152629" y="231288"/>
                    <a:pt x="1155544" y="231888"/>
                    <a:pt x="1158677" y="232264"/>
                  </a:cubicBezTo>
                  <a:cubicBezTo>
                    <a:pt x="1161830" y="232604"/>
                    <a:pt x="1164564" y="233079"/>
                    <a:pt x="1166907" y="233669"/>
                  </a:cubicBezTo>
                  <a:cubicBezTo>
                    <a:pt x="1168212" y="234050"/>
                    <a:pt x="1169174" y="235125"/>
                    <a:pt x="1169631" y="236994"/>
                  </a:cubicBezTo>
                  <a:cubicBezTo>
                    <a:pt x="1170174" y="238771"/>
                    <a:pt x="1170536" y="239957"/>
                    <a:pt x="1170888" y="240618"/>
                  </a:cubicBezTo>
                  <a:cubicBezTo>
                    <a:pt x="1171241" y="241971"/>
                    <a:pt x="1171441" y="243696"/>
                    <a:pt x="1171631" y="246077"/>
                  </a:cubicBezTo>
                  <a:cubicBezTo>
                    <a:pt x="1171784" y="248347"/>
                    <a:pt x="1172174" y="250580"/>
                    <a:pt x="1172612" y="252687"/>
                  </a:cubicBezTo>
                  <a:cubicBezTo>
                    <a:pt x="1173117" y="254849"/>
                    <a:pt x="1173898" y="256780"/>
                    <a:pt x="1174860" y="258361"/>
                  </a:cubicBezTo>
                  <a:cubicBezTo>
                    <a:pt x="1175870" y="259993"/>
                    <a:pt x="1177518" y="260858"/>
                    <a:pt x="1179842" y="260858"/>
                  </a:cubicBezTo>
                  <a:cubicBezTo>
                    <a:pt x="1182490" y="260858"/>
                    <a:pt x="1184576" y="260165"/>
                    <a:pt x="1186176" y="258830"/>
                  </a:cubicBezTo>
                  <a:cubicBezTo>
                    <a:pt x="1187833" y="257612"/>
                    <a:pt x="1189995" y="256863"/>
                    <a:pt x="1192605" y="256863"/>
                  </a:cubicBezTo>
                  <a:cubicBezTo>
                    <a:pt x="1194282" y="256863"/>
                    <a:pt x="1195482" y="257509"/>
                    <a:pt x="1196349" y="258677"/>
                  </a:cubicBezTo>
                  <a:cubicBezTo>
                    <a:pt x="1197139" y="259756"/>
                    <a:pt x="1197558" y="261151"/>
                    <a:pt x="1197558" y="262858"/>
                  </a:cubicBezTo>
                  <a:cubicBezTo>
                    <a:pt x="1197558" y="264472"/>
                    <a:pt x="1197387" y="265905"/>
                    <a:pt x="1197044" y="267244"/>
                  </a:cubicBezTo>
                  <a:cubicBezTo>
                    <a:pt x="1196720" y="268560"/>
                    <a:pt x="1196587" y="270076"/>
                    <a:pt x="1196587" y="271704"/>
                  </a:cubicBezTo>
                  <a:cubicBezTo>
                    <a:pt x="1196587" y="277918"/>
                    <a:pt x="1198016" y="282154"/>
                    <a:pt x="1201006" y="284322"/>
                  </a:cubicBezTo>
                  <a:cubicBezTo>
                    <a:pt x="1203969" y="286405"/>
                    <a:pt x="1207169" y="287786"/>
                    <a:pt x="1210646" y="288470"/>
                  </a:cubicBezTo>
                  <a:cubicBezTo>
                    <a:pt x="1214027" y="289130"/>
                    <a:pt x="1217123" y="289763"/>
                    <a:pt x="1219914" y="290429"/>
                  </a:cubicBezTo>
                  <a:cubicBezTo>
                    <a:pt x="1222790" y="291052"/>
                    <a:pt x="1224162" y="292931"/>
                    <a:pt x="1224162" y="295874"/>
                  </a:cubicBezTo>
                  <a:cubicBezTo>
                    <a:pt x="1224162" y="296884"/>
                    <a:pt x="1223542" y="298786"/>
                    <a:pt x="1222409" y="301782"/>
                  </a:cubicBezTo>
                  <a:cubicBezTo>
                    <a:pt x="1221228" y="304716"/>
                    <a:pt x="1219837" y="308222"/>
                    <a:pt x="1218199" y="312152"/>
                  </a:cubicBezTo>
                  <a:cubicBezTo>
                    <a:pt x="1216561" y="316036"/>
                    <a:pt x="1214865" y="320185"/>
                    <a:pt x="1213055" y="324510"/>
                  </a:cubicBezTo>
                  <a:cubicBezTo>
                    <a:pt x="1211293" y="328771"/>
                    <a:pt x="1209722" y="332398"/>
                    <a:pt x="1208407" y="335342"/>
                  </a:cubicBezTo>
                  <a:cubicBezTo>
                    <a:pt x="1199539" y="358643"/>
                    <a:pt x="1192234" y="383258"/>
                    <a:pt x="1186481" y="409166"/>
                  </a:cubicBezTo>
                  <a:cubicBezTo>
                    <a:pt x="1180747" y="434884"/>
                    <a:pt x="1177861" y="460297"/>
                    <a:pt x="1177861" y="485243"/>
                  </a:cubicBezTo>
                  <a:cubicBezTo>
                    <a:pt x="1177861" y="496387"/>
                    <a:pt x="1178584" y="507569"/>
                    <a:pt x="1179785" y="518552"/>
                  </a:cubicBezTo>
                  <a:cubicBezTo>
                    <a:pt x="1181080" y="529553"/>
                    <a:pt x="1183499" y="540307"/>
                    <a:pt x="1187052" y="550813"/>
                  </a:cubicBezTo>
                  <a:lnTo>
                    <a:pt x="1216942" y="550813"/>
                  </a:lnTo>
                  <a:cubicBezTo>
                    <a:pt x="1213675" y="541345"/>
                    <a:pt x="1211503" y="531429"/>
                    <a:pt x="1210493" y="521104"/>
                  </a:cubicBezTo>
                  <a:cubicBezTo>
                    <a:pt x="1209398" y="510770"/>
                    <a:pt x="1208912" y="500473"/>
                    <a:pt x="1208912" y="490329"/>
                  </a:cubicBezTo>
                  <a:cubicBezTo>
                    <a:pt x="1208912" y="459106"/>
                    <a:pt x="1212760" y="429540"/>
                    <a:pt x="1220447" y="401508"/>
                  </a:cubicBezTo>
                  <a:cubicBezTo>
                    <a:pt x="1228133" y="373461"/>
                    <a:pt x="1237306" y="345825"/>
                    <a:pt x="1247812" y="318534"/>
                  </a:cubicBezTo>
                  <a:cubicBezTo>
                    <a:pt x="1249431" y="313943"/>
                    <a:pt x="1251860" y="308106"/>
                    <a:pt x="1255166" y="301083"/>
                  </a:cubicBezTo>
                  <a:cubicBezTo>
                    <a:pt x="1258423" y="294056"/>
                    <a:pt x="1260061" y="288196"/>
                    <a:pt x="1260061" y="283545"/>
                  </a:cubicBezTo>
                  <a:cubicBezTo>
                    <a:pt x="1260061" y="277387"/>
                    <a:pt x="1257823" y="272760"/>
                    <a:pt x="1253432" y="269793"/>
                  </a:cubicBezTo>
                  <a:cubicBezTo>
                    <a:pt x="1249003" y="266862"/>
                    <a:pt x="1243993" y="265026"/>
                    <a:pt x="1238421" y="264369"/>
                  </a:cubicBezTo>
                  <a:cubicBezTo>
                    <a:pt x="1231248" y="263421"/>
                    <a:pt x="1225457" y="261900"/>
                    <a:pt x="1221228" y="259993"/>
                  </a:cubicBezTo>
                  <a:cubicBezTo>
                    <a:pt x="1216942" y="258090"/>
                    <a:pt x="1214865" y="252910"/>
                    <a:pt x="1214865" y="244715"/>
                  </a:cubicBezTo>
                  <a:cubicBezTo>
                    <a:pt x="1214865" y="241404"/>
                    <a:pt x="1214065" y="237888"/>
                    <a:pt x="1212560" y="234176"/>
                  </a:cubicBezTo>
                  <a:cubicBezTo>
                    <a:pt x="1211160" y="230404"/>
                    <a:pt x="1208236" y="228428"/>
                    <a:pt x="1203883" y="228428"/>
                  </a:cubicBezTo>
                  <a:cubicBezTo>
                    <a:pt x="1201197" y="228428"/>
                    <a:pt x="1198539" y="229288"/>
                    <a:pt x="1196034" y="230883"/>
                  </a:cubicBezTo>
                  <a:cubicBezTo>
                    <a:pt x="1193529" y="232604"/>
                    <a:pt x="1191386" y="234581"/>
                    <a:pt x="1189767" y="236809"/>
                  </a:cubicBezTo>
                  <a:cubicBezTo>
                    <a:pt x="1190157" y="233869"/>
                    <a:pt x="1190557" y="230883"/>
                    <a:pt x="1190948" y="227921"/>
                  </a:cubicBezTo>
                  <a:cubicBezTo>
                    <a:pt x="1191358" y="224907"/>
                    <a:pt x="1191567" y="221944"/>
                    <a:pt x="1191567" y="218940"/>
                  </a:cubicBezTo>
                  <a:cubicBezTo>
                    <a:pt x="1191567" y="215275"/>
                    <a:pt x="1190272" y="212596"/>
                    <a:pt x="1187576" y="210783"/>
                  </a:cubicBezTo>
                  <a:cubicBezTo>
                    <a:pt x="1184880" y="208936"/>
                    <a:pt x="1181966" y="207335"/>
                    <a:pt x="1178699" y="206057"/>
                  </a:cubicBezTo>
                  <a:cubicBezTo>
                    <a:pt x="1175346" y="204675"/>
                    <a:pt x="1172212" y="203439"/>
                    <a:pt x="1169269" y="202308"/>
                  </a:cubicBezTo>
                  <a:cubicBezTo>
                    <a:pt x="1166307" y="201118"/>
                    <a:pt x="1164564" y="199332"/>
                    <a:pt x="1164335" y="197025"/>
                  </a:cubicBezTo>
                  <a:cubicBezTo>
                    <a:pt x="1163649" y="192435"/>
                    <a:pt x="1163049" y="187723"/>
                    <a:pt x="1162544" y="182853"/>
                  </a:cubicBezTo>
                  <a:cubicBezTo>
                    <a:pt x="1162049" y="178086"/>
                    <a:pt x="1161468" y="173426"/>
                    <a:pt x="1160820" y="168733"/>
                  </a:cubicBezTo>
                  <a:cubicBezTo>
                    <a:pt x="1159515" y="157818"/>
                    <a:pt x="1153410" y="152321"/>
                    <a:pt x="1142447" y="152321"/>
                  </a:cubicBezTo>
                  <a:cubicBezTo>
                    <a:pt x="1137903" y="152321"/>
                    <a:pt x="1133226" y="152744"/>
                    <a:pt x="1128435" y="153367"/>
                  </a:cubicBezTo>
                  <a:cubicBezTo>
                    <a:pt x="1123682" y="154014"/>
                    <a:pt x="1119063" y="154604"/>
                    <a:pt x="1114424" y="155353"/>
                  </a:cubicBezTo>
                  <a:cubicBezTo>
                    <a:pt x="1109490" y="155995"/>
                    <a:pt x="1105013" y="156627"/>
                    <a:pt x="1101137" y="157264"/>
                  </a:cubicBezTo>
                  <a:cubicBezTo>
                    <a:pt x="1097231" y="157966"/>
                    <a:pt x="1093069" y="158302"/>
                    <a:pt x="1088859" y="158302"/>
                  </a:cubicBezTo>
                  <a:cubicBezTo>
                    <a:pt x="1079010" y="158302"/>
                    <a:pt x="1069476" y="155827"/>
                    <a:pt x="1060322" y="150953"/>
                  </a:cubicBezTo>
                  <a:cubicBezTo>
                    <a:pt x="1051092" y="146010"/>
                    <a:pt x="1042691" y="140484"/>
                    <a:pt x="1035186" y="134201"/>
                  </a:cubicBezTo>
                  <a:cubicBezTo>
                    <a:pt x="1016821" y="118871"/>
                    <a:pt x="997562" y="107068"/>
                    <a:pt x="977416" y="98668"/>
                  </a:cubicBezTo>
                  <a:cubicBezTo>
                    <a:pt x="957176" y="90352"/>
                    <a:pt x="935125" y="86124"/>
                    <a:pt x="911199" y="86124"/>
                  </a:cubicBezTo>
                  <a:cubicBezTo>
                    <a:pt x="906627" y="86124"/>
                    <a:pt x="901483" y="86450"/>
                    <a:pt x="895902" y="86948"/>
                  </a:cubicBezTo>
                  <a:cubicBezTo>
                    <a:pt x="890320" y="87487"/>
                    <a:pt x="884729" y="88171"/>
                    <a:pt x="879195" y="89115"/>
                  </a:cubicBezTo>
                  <a:cubicBezTo>
                    <a:pt x="873594" y="90152"/>
                    <a:pt x="868117" y="91464"/>
                    <a:pt x="862754" y="93082"/>
                  </a:cubicBezTo>
                  <a:cubicBezTo>
                    <a:pt x="857297" y="94803"/>
                    <a:pt x="852477" y="96757"/>
                    <a:pt x="848181" y="99133"/>
                  </a:cubicBezTo>
                  <a:lnTo>
                    <a:pt x="848181" y="132471"/>
                  </a:lnTo>
                  <a:cubicBezTo>
                    <a:pt x="858402" y="127829"/>
                    <a:pt x="869708" y="124448"/>
                    <a:pt x="882147" y="122294"/>
                  </a:cubicBezTo>
                  <a:cubicBezTo>
                    <a:pt x="894616" y="120132"/>
                    <a:pt x="906255" y="119039"/>
                    <a:pt x="917066" y="119039"/>
                  </a:cubicBezTo>
                  <a:close/>
                  <a:moveTo>
                    <a:pt x="2642082" y="375684"/>
                  </a:moveTo>
                  <a:lnTo>
                    <a:pt x="2395270" y="375684"/>
                  </a:lnTo>
                  <a:lnTo>
                    <a:pt x="2395270" y="251924"/>
                  </a:lnTo>
                  <a:lnTo>
                    <a:pt x="2607611" y="251924"/>
                  </a:lnTo>
                  <a:lnTo>
                    <a:pt x="2607611" y="187537"/>
                  </a:lnTo>
                  <a:lnTo>
                    <a:pt x="2395270" y="187537"/>
                  </a:lnTo>
                  <a:lnTo>
                    <a:pt x="2395270" y="70433"/>
                  </a:lnTo>
                  <a:lnTo>
                    <a:pt x="2633624" y="70433"/>
                  </a:lnTo>
                  <a:lnTo>
                    <a:pt x="2633624" y="4842"/>
                  </a:lnTo>
                  <a:lnTo>
                    <a:pt x="2321804" y="4842"/>
                  </a:lnTo>
                  <a:lnTo>
                    <a:pt x="2321804" y="441285"/>
                  </a:lnTo>
                  <a:lnTo>
                    <a:pt x="2642082" y="441285"/>
                  </a:lnTo>
                  <a:lnTo>
                    <a:pt x="2642082" y="375684"/>
                  </a:lnTo>
                  <a:close/>
                  <a:moveTo>
                    <a:pt x="2260615" y="147638"/>
                  </a:moveTo>
                  <a:cubicBezTo>
                    <a:pt x="2260615" y="26831"/>
                    <a:pt x="2176681" y="4842"/>
                    <a:pt x="2077487" y="4842"/>
                  </a:cubicBezTo>
                  <a:lnTo>
                    <a:pt x="1905847" y="4842"/>
                  </a:lnTo>
                  <a:lnTo>
                    <a:pt x="1905847" y="441285"/>
                  </a:lnTo>
                  <a:lnTo>
                    <a:pt x="1979294" y="441285"/>
                  </a:lnTo>
                  <a:lnTo>
                    <a:pt x="1979294" y="289945"/>
                  </a:lnTo>
                  <a:lnTo>
                    <a:pt x="2077487" y="289945"/>
                  </a:lnTo>
                  <a:cubicBezTo>
                    <a:pt x="2178395" y="289945"/>
                    <a:pt x="2260615" y="268444"/>
                    <a:pt x="2260615" y="147638"/>
                  </a:cubicBezTo>
                  <a:close/>
                  <a:moveTo>
                    <a:pt x="2075668" y="224354"/>
                  </a:moveTo>
                  <a:lnTo>
                    <a:pt x="1979294" y="224354"/>
                  </a:lnTo>
                  <a:lnTo>
                    <a:pt x="1979294" y="70433"/>
                  </a:lnTo>
                  <a:lnTo>
                    <a:pt x="2075668" y="70433"/>
                  </a:lnTo>
                  <a:cubicBezTo>
                    <a:pt x="2149982" y="70433"/>
                    <a:pt x="2190692" y="85417"/>
                    <a:pt x="2190692" y="149506"/>
                  </a:cubicBezTo>
                  <a:cubicBezTo>
                    <a:pt x="2190692" y="213600"/>
                    <a:pt x="2154021" y="224354"/>
                    <a:pt x="2075668" y="224354"/>
                  </a:cubicBezTo>
                  <a:close/>
                  <a:moveTo>
                    <a:pt x="113472" y="417196"/>
                  </a:moveTo>
                  <a:cubicBezTo>
                    <a:pt x="148554" y="436389"/>
                    <a:pt x="188477" y="446123"/>
                    <a:pt x="232135" y="446123"/>
                  </a:cubicBezTo>
                  <a:cubicBezTo>
                    <a:pt x="262938" y="446123"/>
                    <a:pt x="292936" y="441323"/>
                    <a:pt x="321301" y="431874"/>
                  </a:cubicBezTo>
                  <a:cubicBezTo>
                    <a:pt x="349760" y="422387"/>
                    <a:pt x="375089" y="408566"/>
                    <a:pt x="396585" y="390793"/>
                  </a:cubicBezTo>
                  <a:lnTo>
                    <a:pt x="398934" y="388850"/>
                  </a:lnTo>
                  <a:lnTo>
                    <a:pt x="398934" y="224354"/>
                  </a:lnTo>
                  <a:lnTo>
                    <a:pt x="260394" y="224354"/>
                  </a:lnTo>
                  <a:lnTo>
                    <a:pt x="260394" y="281791"/>
                  </a:lnTo>
                  <a:lnTo>
                    <a:pt x="327896" y="281791"/>
                  </a:lnTo>
                  <a:lnTo>
                    <a:pt x="327896" y="354987"/>
                  </a:lnTo>
                  <a:cubicBezTo>
                    <a:pt x="301475" y="371130"/>
                    <a:pt x="270299" y="379315"/>
                    <a:pt x="235162" y="379315"/>
                  </a:cubicBezTo>
                  <a:cubicBezTo>
                    <a:pt x="204541" y="379315"/>
                    <a:pt x="176593" y="372461"/>
                    <a:pt x="152084" y="358945"/>
                  </a:cubicBezTo>
                  <a:cubicBezTo>
                    <a:pt x="127634" y="345477"/>
                    <a:pt x="108207" y="326640"/>
                    <a:pt x="94352" y="302967"/>
                  </a:cubicBezTo>
                  <a:cubicBezTo>
                    <a:pt x="80488" y="279284"/>
                    <a:pt x="73461" y="252398"/>
                    <a:pt x="73461" y="223060"/>
                  </a:cubicBezTo>
                  <a:cubicBezTo>
                    <a:pt x="73461" y="193318"/>
                    <a:pt x="80488" y="166227"/>
                    <a:pt x="94352" y="142545"/>
                  </a:cubicBezTo>
                  <a:cubicBezTo>
                    <a:pt x="108198" y="118890"/>
                    <a:pt x="127610" y="100161"/>
                    <a:pt x="152047" y="86892"/>
                  </a:cubicBezTo>
                  <a:cubicBezTo>
                    <a:pt x="176575" y="73563"/>
                    <a:pt x="204741" y="66805"/>
                    <a:pt x="235767" y="66805"/>
                  </a:cubicBezTo>
                  <a:cubicBezTo>
                    <a:pt x="281796" y="66805"/>
                    <a:pt x="321603" y="82683"/>
                    <a:pt x="354076" y="113992"/>
                  </a:cubicBezTo>
                  <a:lnTo>
                    <a:pt x="358657" y="118406"/>
                  </a:lnTo>
                  <a:lnTo>
                    <a:pt x="405021" y="72037"/>
                  </a:lnTo>
                  <a:lnTo>
                    <a:pt x="400887" y="67466"/>
                  </a:lnTo>
                  <a:cubicBezTo>
                    <a:pt x="380963" y="45467"/>
                    <a:pt x="356447" y="28524"/>
                    <a:pt x="328017" y="17101"/>
                  </a:cubicBezTo>
                  <a:cubicBezTo>
                    <a:pt x="299739" y="5753"/>
                    <a:pt x="267886" y="0"/>
                    <a:pt x="233343" y="0"/>
                  </a:cubicBezTo>
                  <a:cubicBezTo>
                    <a:pt x="189319" y="0"/>
                    <a:pt x="149102" y="9622"/>
                    <a:pt x="113821" y="28603"/>
                  </a:cubicBezTo>
                  <a:cubicBezTo>
                    <a:pt x="78441" y="47638"/>
                    <a:pt x="50322" y="74502"/>
                    <a:pt x="30245" y="108444"/>
                  </a:cubicBezTo>
                  <a:cubicBezTo>
                    <a:pt x="10176" y="142363"/>
                    <a:pt x="0" y="180928"/>
                    <a:pt x="0" y="223060"/>
                  </a:cubicBezTo>
                  <a:cubicBezTo>
                    <a:pt x="0" y="265202"/>
                    <a:pt x="10180" y="303665"/>
                    <a:pt x="30253" y="337388"/>
                  </a:cubicBezTo>
                  <a:cubicBezTo>
                    <a:pt x="50318" y="371112"/>
                    <a:pt x="78315" y="397965"/>
                    <a:pt x="113472" y="417196"/>
                  </a:cubicBezTo>
                  <a:close/>
                  <a:moveTo>
                    <a:pt x="826007" y="441285"/>
                  </a:moveTo>
                  <a:lnTo>
                    <a:pt x="729500" y="280457"/>
                  </a:lnTo>
                  <a:cubicBezTo>
                    <a:pt x="784945" y="265490"/>
                    <a:pt x="822473" y="229232"/>
                    <a:pt x="822473" y="147638"/>
                  </a:cubicBezTo>
                  <a:cubicBezTo>
                    <a:pt x="822473" y="26831"/>
                    <a:pt x="738539" y="4842"/>
                    <a:pt x="639346" y="4842"/>
                  </a:cubicBezTo>
                  <a:lnTo>
                    <a:pt x="467705" y="4842"/>
                  </a:lnTo>
                  <a:lnTo>
                    <a:pt x="467705" y="441285"/>
                  </a:lnTo>
                  <a:lnTo>
                    <a:pt x="541162" y="441285"/>
                  </a:lnTo>
                  <a:lnTo>
                    <a:pt x="541162" y="289950"/>
                  </a:lnTo>
                  <a:lnTo>
                    <a:pt x="639346" y="289950"/>
                  </a:lnTo>
                  <a:cubicBezTo>
                    <a:pt x="647289" y="289950"/>
                    <a:pt x="655090" y="289796"/>
                    <a:pt x="662777" y="289489"/>
                  </a:cubicBezTo>
                  <a:lnTo>
                    <a:pt x="743092" y="441285"/>
                  </a:lnTo>
                  <a:lnTo>
                    <a:pt x="826007" y="441285"/>
                  </a:lnTo>
                  <a:close/>
                  <a:moveTo>
                    <a:pt x="637526" y="224354"/>
                  </a:moveTo>
                  <a:lnTo>
                    <a:pt x="541162" y="224354"/>
                  </a:lnTo>
                  <a:lnTo>
                    <a:pt x="541162" y="70433"/>
                  </a:lnTo>
                  <a:lnTo>
                    <a:pt x="637526" y="70433"/>
                  </a:lnTo>
                  <a:cubicBezTo>
                    <a:pt x="711850" y="70433"/>
                    <a:pt x="752560" y="85417"/>
                    <a:pt x="752560" y="149511"/>
                  </a:cubicBezTo>
                  <a:cubicBezTo>
                    <a:pt x="752560" y="213600"/>
                    <a:pt x="715879" y="224354"/>
                    <a:pt x="637526" y="224354"/>
                  </a:cubicBezTo>
                  <a:close/>
                  <a:moveTo>
                    <a:pt x="1653472" y="446123"/>
                  </a:moveTo>
                  <a:lnTo>
                    <a:pt x="1654682" y="446123"/>
                  </a:lnTo>
                  <a:cubicBezTo>
                    <a:pt x="1712708" y="446123"/>
                    <a:pt x="1758638" y="429188"/>
                    <a:pt x="1791214" y="395774"/>
                  </a:cubicBezTo>
                  <a:cubicBezTo>
                    <a:pt x="1823732" y="362405"/>
                    <a:pt x="1840239" y="314069"/>
                    <a:pt x="1840239" y="252100"/>
                  </a:cubicBezTo>
                  <a:lnTo>
                    <a:pt x="1840239" y="4842"/>
                  </a:lnTo>
                  <a:lnTo>
                    <a:pt x="1766772" y="4842"/>
                  </a:lnTo>
                  <a:lnTo>
                    <a:pt x="1766772" y="249682"/>
                  </a:lnTo>
                  <a:cubicBezTo>
                    <a:pt x="1766772" y="336914"/>
                    <a:pt x="1729920" y="379325"/>
                    <a:pt x="1654072" y="379325"/>
                  </a:cubicBezTo>
                  <a:cubicBezTo>
                    <a:pt x="1578244" y="379325"/>
                    <a:pt x="1541373" y="336914"/>
                    <a:pt x="1541373" y="249682"/>
                  </a:cubicBezTo>
                  <a:lnTo>
                    <a:pt x="1541373" y="4842"/>
                  </a:lnTo>
                  <a:lnTo>
                    <a:pt x="1467925" y="4842"/>
                  </a:lnTo>
                  <a:lnTo>
                    <a:pt x="1467925" y="252100"/>
                  </a:lnTo>
                  <a:cubicBezTo>
                    <a:pt x="1467925" y="314069"/>
                    <a:pt x="1484404" y="362405"/>
                    <a:pt x="1516941" y="395774"/>
                  </a:cubicBezTo>
                  <a:cubicBezTo>
                    <a:pt x="1549517" y="429188"/>
                    <a:pt x="1595456" y="446123"/>
                    <a:pt x="1653472" y="446123"/>
                  </a:cubicBezTo>
                  <a:close/>
                </a:path>
              </a:pathLst>
            </a:custGeom>
            <a:solidFill>
              <a:srgbClr val="0A00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6C2B8750-8C41-4036-3C9E-D19EBE41A08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3266947" cy="3266947"/>
            <a:chOff x="-1104800" y="-2907704"/>
            <a:chExt cx="3266947" cy="3266947"/>
          </a:xfrm>
          <a:solidFill>
            <a:schemeClr val="bg2"/>
          </a:solidFill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4A1D6FF-63EA-C9B6-F20C-857B1A6CD8F2}"/>
                </a:ext>
              </a:extLst>
            </p:cNvPr>
            <p:cNvSpPr/>
            <p:nvPr/>
          </p:nvSpPr>
          <p:spPr bwMode="gray">
            <a:xfrm>
              <a:off x="-1104800" y="-2907704"/>
              <a:ext cx="3266947" cy="3266947"/>
            </a:xfrm>
            <a:custGeom>
              <a:avLst/>
              <a:gdLst>
                <a:gd name="connsiteX0" fmla="*/ 0 w 3266947"/>
                <a:gd name="connsiteY0" fmla="*/ 3266948 h 3266947"/>
                <a:gd name="connsiteX1" fmla="*/ 3266948 w 3266947"/>
                <a:gd name="connsiteY1" fmla="*/ 0 h 3266947"/>
                <a:gd name="connsiteX2" fmla="*/ 3195193 w 3266947"/>
                <a:gd name="connsiteY2" fmla="*/ 0 h 3266947"/>
                <a:gd name="connsiteX3" fmla="*/ 0 w 3266947"/>
                <a:gd name="connsiteY3" fmla="*/ 3195193 h 326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6947" h="3266947">
                  <a:moveTo>
                    <a:pt x="0" y="3266948"/>
                  </a:moveTo>
                  <a:lnTo>
                    <a:pt x="3266948" y="0"/>
                  </a:lnTo>
                  <a:lnTo>
                    <a:pt x="3195193" y="0"/>
                  </a:lnTo>
                  <a:lnTo>
                    <a:pt x="0" y="3195193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80029C5-AC0F-D292-B69C-D2989CEB8A12}"/>
                </a:ext>
              </a:extLst>
            </p:cNvPr>
            <p:cNvSpPr/>
            <p:nvPr/>
          </p:nvSpPr>
          <p:spPr bwMode="gray">
            <a:xfrm>
              <a:off x="-1104800" y="-2907704"/>
              <a:ext cx="2754757" cy="2754757"/>
            </a:xfrm>
            <a:custGeom>
              <a:avLst/>
              <a:gdLst>
                <a:gd name="connsiteX0" fmla="*/ 0 w 2754757"/>
                <a:gd name="connsiteY0" fmla="*/ 2754757 h 2754757"/>
                <a:gd name="connsiteX1" fmla="*/ 2754757 w 2754757"/>
                <a:gd name="connsiteY1" fmla="*/ 0 h 2754757"/>
                <a:gd name="connsiteX2" fmla="*/ 2682875 w 2754757"/>
                <a:gd name="connsiteY2" fmla="*/ 0 h 2754757"/>
                <a:gd name="connsiteX3" fmla="*/ 0 w 2754757"/>
                <a:gd name="connsiteY3" fmla="*/ 2682875 h 275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757" h="2754757">
                  <a:moveTo>
                    <a:pt x="0" y="2754757"/>
                  </a:moveTo>
                  <a:lnTo>
                    <a:pt x="2754757" y="0"/>
                  </a:lnTo>
                  <a:lnTo>
                    <a:pt x="2682875" y="0"/>
                  </a:lnTo>
                  <a:lnTo>
                    <a:pt x="0" y="268287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605BA1B8-7FF5-EC9B-A15F-93FCA4F33D88}"/>
                </a:ext>
              </a:extLst>
            </p:cNvPr>
            <p:cNvSpPr/>
            <p:nvPr/>
          </p:nvSpPr>
          <p:spPr bwMode="gray">
            <a:xfrm>
              <a:off x="-1104800" y="-2907704"/>
              <a:ext cx="2358517" cy="2358517"/>
            </a:xfrm>
            <a:custGeom>
              <a:avLst/>
              <a:gdLst>
                <a:gd name="connsiteX0" fmla="*/ 0 w 2358517"/>
                <a:gd name="connsiteY0" fmla="*/ 2358517 h 2358517"/>
                <a:gd name="connsiteX1" fmla="*/ 2358517 w 2358517"/>
                <a:gd name="connsiteY1" fmla="*/ 0 h 2358517"/>
                <a:gd name="connsiteX2" fmla="*/ 2035175 w 2358517"/>
                <a:gd name="connsiteY2" fmla="*/ 0 h 2358517"/>
                <a:gd name="connsiteX3" fmla="*/ 0 w 2358517"/>
                <a:gd name="connsiteY3" fmla="*/ 2035175 h 235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8517" h="2358517">
                  <a:moveTo>
                    <a:pt x="0" y="2358517"/>
                  </a:moveTo>
                  <a:lnTo>
                    <a:pt x="2358517" y="0"/>
                  </a:lnTo>
                  <a:lnTo>
                    <a:pt x="2035175" y="0"/>
                  </a:lnTo>
                  <a:lnTo>
                    <a:pt x="0" y="2035175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8B9531C-290B-3903-7E59-DDC8B5EAE527}"/>
                </a:ext>
              </a:extLst>
            </p:cNvPr>
            <p:cNvSpPr/>
            <p:nvPr/>
          </p:nvSpPr>
          <p:spPr bwMode="gray">
            <a:xfrm>
              <a:off x="-1104800" y="-2907704"/>
              <a:ext cx="1730248" cy="1730248"/>
            </a:xfrm>
            <a:custGeom>
              <a:avLst/>
              <a:gdLst>
                <a:gd name="connsiteX0" fmla="*/ 0 w 1730248"/>
                <a:gd name="connsiteY0" fmla="*/ 1730248 h 1730248"/>
                <a:gd name="connsiteX1" fmla="*/ 1730248 w 1730248"/>
                <a:gd name="connsiteY1" fmla="*/ 0 h 1730248"/>
                <a:gd name="connsiteX2" fmla="*/ 1658493 w 1730248"/>
                <a:gd name="connsiteY2" fmla="*/ 0 h 1730248"/>
                <a:gd name="connsiteX3" fmla="*/ 0 w 1730248"/>
                <a:gd name="connsiteY3" fmla="*/ 1658493 h 173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248" h="1730248">
                  <a:moveTo>
                    <a:pt x="0" y="1730248"/>
                  </a:moveTo>
                  <a:lnTo>
                    <a:pt x="1730248" y="0"/>
                  </a:lnTo>
                  <a:lnTo>
                    <a:pt x="1658493" y="0"/>
                  </a:lnTo>
                  <a:lnTo>
                    <a:pt x="0" y="1658493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0AD29F1D-02BE-722C-D5D5-DD8F815AF5B2}"/>
                </a:ext>
              </a:extLst>
            </p:cNvPr>
            <p:cNvSpPr/>
            <p:nvPr/>
          </p:nvSpPr>
          <p:spPr bwMode="gray">
            <a:xfrm>
              <a:off x="-1104800" y="-2907704"/>
              <a:ext cx="1218057" cy="1218057"/>
            </a:xfrm>
            <a:custGeom>
              <a:avLst/>
              <a:gdLst>
                <a:gd name="connsiteX0" fmla="*/ 0 w 1218057"/>
                <a:gd name="connsiteY0" fmla="*/ 1218057 h 1218057"/>
                <a:gd name="connsiteX1" fmla="*/ 1218057 w 1218057"/>
                <a:gd name="connsiteY1" fmla="*/ 0 h 1218057"/>
                <a:gd name="connsiteX2" fmla="*/ 1146302 w 1218057"/>
                <a:gd name="connsiteY2" fmla="*/ 0 h 1218057"/>
                <a:gd name="connsiteX3" fmla="*/ 0 w 1218057"/>
                <a:gd name="connsiteY3" fmla="*/ 1146302 h 121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057" h="1218057">
                  <a:moveTo>
                    <a:pt x="0" y="1218057"/>
                  </a:moveTo>
                  <a:lnTo>
                    <a:pt x="1218057" y="0"/>
                  </a:lnTo>
                  <a:lnTo>
                    <a:pt x="1146302" y="0"/>
                  </a:lnTo>
                  <a:lnTo>
                    <a:pt x="0" y="1146302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A2CF4CF-82E4-E844-8E52-12A8F21A9645}"/>
                </a:ext>
              </a:extLst>
            </p:cNvPr>
            <p:cNvSpPr/>
            <p:nvPr/>
          </p:nvSpPr>
          <p:spPr bwMode="gray">
            <a:xfrm>
              <a:off x="-1104800" y="-2907704"/>
              <a:ext cx="705866" cy="705866"/>
            </a:xfrm>
            <a:custGeom>
              <a:avLst/>
              <a:gdLst>
                <a:gd name="connsiteX0" fmla="*/ 0 w 705866"/>
                <a:gd name="connsiteY0" fmla="*/ 705866 h 705866"/>
                <a:gd name="connsiteX1" fmla="*/ 705866 w 705866"/>
                <a:gd name="connsiteY1" fmla="*/ 0 h 705866"/>
                <a:gd name="connsiteX2" fmla="*/ 633984 w 705866"/>
                <a:gd name="connsiteY2" fmla="*/ 0 h 705866"/>
                <a:gd name="connsiteX3" fmla="*/ 0 w 705866"/>
                <a:gd name="connsiteY3" fmla="*/ 633984 h 70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866" h="705866">
                  <a:moveTo>
                    <a:pt x="0" y="705866"/>
                  </a:moveTo>
                  <a:lnTo>
                    <a:pt x="705866" y="0"/>
                  </a:lnTo>
                  <a:lnTo>
                    <a:pt x="633984" y="0"/>
                  </a:lnTo>
                  <a:lnTo>
                    <a:pt x="0" y="63398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F3F1B92-11E9-6ADB-3E8D-E9DE851AE1C4}"/>
                </a:ext>
              </a:extLst>
            </p:cNvPr>
            <p:cNvSpPr/>
            <p:nvPr/>
          </p:nvSpPr>
          <p:spPr bwMode="gray">
            <a:xfrm>
              <a:off x="-1104800" y="-2907704"/>
              <a:ext cx="193675" cy="193675"/>
            </a:xfrm>
            <a:custGeom>
              <a:avLst/>
              <a:gdLst>
                <a:gd name="connsiteX0" fmla="*/ 0 w 193675"/>
                <a:gd name="connsiteY0" fmla="*/ 193675 h 193675"/>
                <a:gd name="connsiteX1" fmla="*/ 193675 w 193675"/>
                <a:gd name="connsiteY1" fmla="*/ 0 h 193675"/>
                <a:gd name="connsiteX2" fmla="*/ 121793 w 193675"/>
                <a:gd name="connsiteY2" fmla="*/ 0 h 193675"/>
                <a:gd name="connsiteX3" fmla="*/ 0 w 193675"/>
                <a:gd name="connsiteY3" fmla="*/ 121793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675" h="193675">
                  <a:moveTo>
                    <a:pt x="0" y="193675"/>
                  </a:moveTo>
                  <a:lnTo>
                    <a:pt x="193675" y="0"/>
                  </a:lnTo>
                  <a:lnTo>
                    <a:pt x="121793" y="0"/>
                  </a:lnTo>
                  <a:lnTo>
                    <a:pt x="0" y="121793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A97CE8C-DA28-7CE1-415C-F4CB6955DB6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299318" y="4965320"/>
            <a:ext cx="1892682" cy="1892680"/>
            <a:chOff x="9195661" y="2057615"/>
            <a:chExt cx="1892682" cy="1892680"/>
          </a:xfrm>
          <a:solidFill>
            <a:schemeClr val="bg2"/>
          </a:solidFill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6D3C4FB-3B8C-FA1C-0E8D-4398374367B6}"/>
                </a:ext>
              </a:extLst>
            </p:cNvPr>
            <p:cNvSpPr/>
            <p:nvPr/>
          </p:nvSpPr>
          <p:spPr bwMode="gray">
            <a:xfrm>
              <a:off x="10732361" y="3594315"/>
              <a:ext cx="355981" cy="355980"/>
            </a:xfrm>
            <a:custGeom>
              <a:avLst/>
              <a:gdLst>
                <a:gd name="connsiteX0" fmla="*/ 355981 w 355981"/>
                <a:gd name="connsiteY0" fmla="*/ 0 h 355980"/>
                <a:gd name="connsiteX1" fmla="*/ 0 w 355981"/>
                <a:gd name="connsiteY1" fmla="*/ 355981 h 355980"/>
                <a:gd name="connsiteX2" fmla="*/ 71882 w 355981"/>
                <a:gd name="connsiteY2" fmla="*/ 355981 h 355980"/>
                <a:gd name="connsiteX3" fmla="*/ 355981 w 355981"/>
                <a:gd name="connsiteY3" fmla="*/ 71755 h 35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81" h="355980">
                  <a:moveTo>
                    <a:pt x="355981" y="0"/>
                  </a:moveTo>
                  <a:lnTo>
                    <a:pt x="0" y="355981"/>
                  </a:lnTo>
                  <a:lnTo>
                    <a:pt x="71882" y="355981"/>
                  </a:lnTo>
                  <a:lnTo>
                    <a:pt x="355981" y="7175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C67DC1B-9913-7A60-EE5A-B1263273C859}"/>
                </a:ext>
              </a:extLst>
            </p:cNvPr>
            <p:cNvSpPr/>
            <p:nvPr/>
          </p:nvSpPr>
          <p:spPr bwMode="gray">
            <a:xfrm>
              <a:off x="10220170" y="3081997"/>
              <a:ext cx="868172" cy="868298"/>
            </a:xfrm>
            <a:custGeom>
              <a:avLst/>
              <a:gdLst>
                <a:gd name="connsiteX0" fmla="*/ 868173 w 868172"/>
                <a:gd name="connsiteY0" fmla="*/ 0 h 868298"/>
                <a:gd name="connsiteX1" fmla="*/ 0 w 868172"/>
                <a:gd name="connsiteY1" fmla="*/ 868299 h 868298"/>
                <a:gd name="connsiteX2" fmla="*/ 71755 w 868172"/>
                <a:gd name="connsiteY2" fmla="*/ 868299 h 868298"/>
                <a:gd name="connsiteX3" fmla="*/ 868173 w 868172"/>
                <a:gd name="connsiteY3" fmla="*/ 71882 h 8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172" h="868298">
                  <a:moveTo>
                    <a:pt x="868173" y="0"/>
                  </a:moveTo>
                  <a:lnTo>
                    <a:pt x="0" y="868299"/>
                  </a:lnTo>
                  <a:lnTo>
                    <a:pt x="71755" y="868299"/>
                  </a:lnTo>
                  <a:lnTo>
                    <a:pt x="868173" y="71882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DCBB76A-0C03-B9B5-BB90-F1CAF5F89AA8}"/>
                </a:ext>
              </a:extLst>
            </p:cNvPr>
            <p:cNvSpPr/>
            <p:nvPr/>
          </p:nvSpPr>
          <p:spPr bwMode="gray">
            <a:xfrm>
              <a:off x="9707980" y="2569805"/>
              <a:ext cx="1380363" cy="1380490"/>
            </a:xfrm>
            <a:custGeom>
              <a:avLst/>
              <a:gdLst>
                <a:gd name="connsiteX0" fmla="*/ 1380363 w 1380363"/>
                <a:gd name="connsiteY0" fmla="*/ 0 h 1380490"/>
                <a:gd name="connsiteX1" fmla="*/ 0 w 1380363"/>
                <a:gd name="connsiteY1" fmla="*/ 1380490 h 1380490"/>
                <a:gd name="connsiteX2" fmla="*/ 71755 w 1380363"/>
                <a:gd name="connsiteY2" fmla="*/ 1380490 h 1380490"/>
                <a:gd name="connsiteX3" fmla="*/ 1380363 w 1380363"/>
                <a:gd name="connsiteY3" fmla="*/ 71882 h 138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363" h="1380490">
                  <a:moveTo>
                    <a:pt x="1380363" y="0"/>
                  </a:moveTo>
                  <a:lnTo>
                    <a:pt x="0" y="1380490"/>
                  </a:lnTo>
                  <a:lnTo>
                    <a:pt x="71755" y="1380490"/>
                  </a:lnTo>
                  <a:lnTo>
                    <a:pt x="1380363" y="71882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EFF4848-BB19-CBF5-F145-A21654EA4923}"/>
                </a:ext>
              </a:extLst>
            </p:cNvPr>
            <p:cNvSpPr/>
            <p:nvPr/>
          </p:nvSpPr>
          <p:spPr bwMode="gray">
            <a:xfrm>
              <a:off x="9195661" y="2057615"/>
              <a:ext cx="1892681" cy="1892680"/>
            </a:xfrm>
            <a:custGeom>
              <a:avLst/>
              <a:gdLst>
                <a:gd name="connsiteX0" fmla="*/ 1892681 w 1892681"/>
                <a:gd name="connsiteY0" fmla="*/ 0 h 1892680"/>
                <a:gd name="connsiteX1" fmla="*/ 0 w 1892681"/>
                <a:gd name="connsiteY1" fmla="*/ 1892681 h 1892680"/>
                <a:gd name="connsiteX2" fmla="*/ 71882 w 1892681"/>
                <a:gd name="connsiteY2" fmla="*/ 1892681 h 1892680"/>
                <a:gd name="connsiteX3" fmla="*/ 1892681 w 1892681"/>
                <a:gd name="connsiteY3" fmla="*/ 71882 h 18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681" h="1892680">
                  <a:moveTo>
                    <a:pt x="1892681" y="0"/>
                  </a:moveTo>
                  <a:lnTo>
                    <a:pt x="0" y="1892681"/>
                  </a:lnTo>
                  <a:lnTo>
                    <a:pt x="71882" y="1892681"/>
                  </a:lnTo>
                  <a:lnTo>
                    <a:pt x="1892681" y="71882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63280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0E0D18-A404-EC0B-6347-0954C68F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3CD8E4-37F5-4C4A-BCEF-F6B00C59C27C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08A1FA-D39A-0EDA-74CF-5529030D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575466-A7BE-EC20-1D6A-BBB3CB0B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7108219-4189-79F0-2A67-6E496D226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7387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îte à 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0E0D18-A404-EC0B-6347-0954C68F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22D81BA-FD5B-4CD6-891C-A85DFC454E25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08A1FA-D39A-0EDA-74CF-5529030D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575466-A7BE-EC20-1D6A-BBB3CB0B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7108219-4189-79F0-2A67-6E496D226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FEA697A-458D-4046-8AA5-596DA330B775}"/>
              </a:ext>
            </a:extLst>
          </p:cNvPr>
          <p:cNvGrpSpPr/>
          <p:nvPr userDrawn="1"/>
        </p:nvGrpSpPr>
        <p:grpSpPr bwMode="gray">
          <a:xfrm>
            <a:off x="1560943" y="1705430"/>
            <a:ext cx="9007861" cy="4104000"/>
            <a:chOff x="1560943" y="1705430"/>
            <a:chExt cx="9007861" cy="410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9EFE18-563A-C189-FC44-B068DD87D5D1}"/>
                </a:ext>
              </a:extLst>
            </p:cNvPr>
            <p:cNvSpPr/>
            <p:nvPr/>
          </p:nvSpPr>
          <p:spPr bwMode="gray">
            <a:xfrm>
              <a:off x="1560943" y="1705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49CFC-AA13-314B-F350-33C6E2E6CDEF}"/>
                </a:ext>
              </a:extLst>
            </p:cNvPr>
            <p:cNvSpPr/>
            <p:nvPr/>
          </p:nvSpPr>
          <p:spPr bwMode="gray">
            <a:xfrm>
              <a:off x="3362908" y="1705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BA506D-0C5F-DC88-9ECE-488F09B1290F}"/>
                </a:ext>
              </a:extLst>
            </p:cNvPr>
            <p:cNvSpPr/>
            <p:nvPr/>
          </p:nvSpPr>
          <p:spPr bwMode="gray">
            <a:xfrm>
              <a:off x="5164873" y="1705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B83D19-4B27-AD4A-5B77-3528C5D7B038}"/>
                </a:ext>
              </a:extLst>
            </p:cNvPr>
            <p:cNvSpPr/>
            <p:nvPr/>
          </p:nvSpPr>
          <p:spPr bwMode="gray">
            <a:xfrm>
              <a:off x="6966838" y="1705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95830A-E29C-2FE8-80A1-793FCA269A4D}"/>
                </a:ext>
              </a:extLst>
            </p:cNvPr>
            <p:cNvSpPr/>
            <p:nvPr/>
          </p:nvSpPr>
          <p:spPr bwMode="gray">
            <a:xfrm>
              <a:off x="8768804" y="1705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0E998C-3AC6-8672-D369-B369F62E3CE1}"/>
                </a:ext>
              </a:extLst>
            </p:cNvPr>
            <p:cNvSpPr/>
            <p:nvPr/>
          </p:nvSpPr>
          <p:spPr bwMode="gray">
            <a:xfrm>
              <a:off x="1560943" y="3757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F08A8E-3B94-1EE9-E764-89C1AB37606D}"/>
                </a:ext>
              </a:extLst>
            </p:cNvPr>
            <p:cNvSpPr/>
            <p:nvPr/>
          </p:nvSpPr>
          <p:spPr bwMode="gray">
            <a:xfrm>
              <a:off x="3362908" y="3757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9EB0F3-6F2E-F13C-2DD6-8CECA00EB60E}"/>
                </a:ext>
              </a:extLst>
            </p:cNvPr>
            <p:cNvSpPr/>
            <p:nvPr/>
          </p:nvSpPr>
          <p:spPr bwMode="gray">
            <a:xfrm>
              <a:off x="5164873" y="3757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F48114-3550-01E0-3C45-88626733E709}"/>
                </a:ext>
              </a:extLst>
            </p:cNvPr>
            <p:cNvSpPr/>
            <p:nvPr/>
          </p:nvSpPr>
          <p:spPr bwMode="gray">
            <a:xfrm>
              <a:off x="6966838" y="3757430"/>
              <a:ext cx="1800000" cy="2052000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5175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8BBF6-EF5C-CDD9-97EB-F3A6FB0A48B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FB971F-E1F7-D93F-1E41-22A235C4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AF6BD5-5432-4657-9886-C3966B5AA533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8F68C-717F-9ADE-B179-DCF59E93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D3CCE-CB5B-2F42-62B9-AA9E7615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726D0FD-22CD-4BE2-972D-65B98E7C4F6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2073811-56DA-F73A-E731-17DA2B60F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27485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27CED6F-3887-4BE8-A0AC-F1511BD8BC0E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0"/>
            <a:ext cx="1257212" cy="617674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4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24E45A-2F7F-4438-AA49-D819FFD9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Présentation de l'activité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03739E-0944-4B2F-822D-4E8DF1EF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Echange CB Rives Nord - BU GR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6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4001" y="1268760"/>
            <a:ext cx="6924002" cy="4324834"/>
          </a:xfrm>
        </p:spPr>
        <p:txBody>
          <a:bodyPr anchor="ctr" anchorCtr="0"/>
          <a:lstStyle>
            <a:lvl1pPr marL="0" indent="0" algn="l">
              <a:lnSpc>
                <a:spcPct val="98000"/>
              </a:lnSpc>
              <a:spcAft>
                <a:spcPts val="1200"/>
              </a:spcAft>
              <a:buNone/>
              <a:defRPr sz="4000" b="1">
                <a:solidFill>
                  <a:schemeClr val="bg2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3000">
                <a:solidFill>
                  <a:schemeClr val="bg2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Titre de la présentation</a:t>
            </a:r>
          </a:p>
          <a:p>
            <a:pPr lvl="1"/>
            <a:r>
              <a:rPr lang="fr-FR"/>
              <a:t>Sous-titre de la présentation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38E46FA-9F45-7087-A6A1-0DE202F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472973-3A1A-4059-857E-5913A89EA612}" type="datetime1">
              <a:rPr lang="fr-FR" smtClean="0"/>
              <a:t>27/03/2026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990798-7F2C-069B-8F3E-2DC0083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F84443-BCDC-FC08-E07F-F7E89BC1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E138964-4E9D-BD67-D9F1-6F800273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1" y="5744142"/>
            <a:ext cx="6924002" cy="468000"/>
          </a:xfrm>
        </p:spPr>
        <p:txBody>
          <a:bodyPr anchor="b" anchorCtr="0"/>
          <a:lstStyle>
            <a:lvl1pPr>
              <a:spcAft>
                <a:spcPts val="0"/>
              </a:spcAft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 et date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C3E4C139-D90D-DCB4-A363-DBACC78139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>
                <a:solidFill>
                  <a:schemeClr val="bg2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jeu prince</a:t>
            </a:r>
          </a:p>
        </p:txBody>
      </p:sp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A0273A60-4179-D297-C463-B765F76DB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06235" y="4999738"/>
            <a:ext cx="2375624" cy="154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50800">
            <a:solidFill>
              <a:schemeClr val="tx1">
                <a:alpha val="0"/>
              </a:schemeClr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CAD254F4-6BB4-70D4-E0CF-493CFF0982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943999" y="336600"/>
            <a:ext cx="3912001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00883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27CED6F-3887-4BE8-A0AC-F1511BD8BC0E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0"/>
            <a:ext cx="1257212" cy="617674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00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FC8C78A-E419-4F28-A33C-86FD3300348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0"/>
            <a:ext cx="1257212" cy="617673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59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B56FC81-CE78-4246-963F-194888022BA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0"/>
            <a:ext cx="1257212" cy="617673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23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A6B879E-FA4A-44AD-910C-AC6129AAECE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0"/>
            <a:ext cx="1257212" cy="617673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30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1B1641-1ACA-4689-87B8-E92DDB332213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2"/>
            <a:ext cx="1257211" cy="6176734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10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0F2B321-CD3E-405D-A11A-C34BC0B30AE7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2"/>
            <a:ext cx="1257211" cy="6176734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43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8530889-8401-43B4-8CEE-8E97CD9034C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2"/>
            <a:ext cx="1257211" cy="6176734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93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4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54ED43A-A1C2-4272-8871-043C1613EDC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4"/>
            <a:ext cx="1257210" cy="617672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791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10F9E31-B25D-42A1-BED8-BEA68DBCBD58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2"/>
            <a:ext cx="1257211" cy="6176734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34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5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7AD8591-DEC2-49C6-BCD4-7250E8A61EA3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4"/>
            <a:ext cx="1257210" cy="617672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34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droit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4001" y="1268760"/>
            <a:ext cx="6924002" cy="4324834"/>
          </a:xfrm>
        </p:spPr>
        <p:txBody>
          <a:bodyPr anchor="ctr" anchorCtr="0"/>
          <a:lstStyle>
            <a:lvl1pPr marL="0" indent="0" algn="l">
              <a:lnSpc>
                <a:spcPct val="98000"/>
              </a:lnSpc>
              <a:spcAft>
                <a:spcPts val="1200"/>
              </a:spcAft>
              <a:buNone/>
              <a:defRPr sz="4000" b="1">
                <a:solidFill>
                  <a:schemeClr val="bg2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3000">
                <a:solidFill>
                  <a:schemeClr val="bg2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Titre de la présentation</a:t>
            </a:r>
          </a:p>
          <a:p>
            <a:pPr lvl="1"/>
            <a:r>
              <a:rPr lang="fr-FR"/>
              <a:t>Sous-titre de la présentation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38E46FA-9F45-7087-A6A1-0DE202F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E3EF8B9-8305-42DA-AA1A-CA13AAAE54D8}" type="datetime1">
              <a:rPr lang="fr-FR" smtClean="0"/>
              <a:t>27/03/2026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990798-7F2C-069B-8F3E-2DC0083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F84443-BCDC-FC08-E07F-F7E89BC1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E138964-4E9D-BD67-D9F1-6F800273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001" y="5744142"/>
            <a:ext cx="6924002" cy="468000"/>
          </a:xfrm>
        </p:spPr>
        <p:txBody>
          <a:bodyPr anchor="b" anchorCtr="0"/>
          <a:lstStyle>
            <a:lvl1pPr>
              <a:spcAft>
                <a:spcPts val="0"/>
              </a:spcAft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 et date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C3E4C139-D90D-DCB4-A363-DBACC78139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>
                <a:solidFill>
                  <a:schemeClr val="bg2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jeu prince</a:t>
            </a:r>
          </a:p>
        </p:txBody>
      </p:sp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A0273A60-4179-D297-C463-B765F76DB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06235" y="4999738"/>
            <a:ext cx="2375624" cy="154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50800">
            <a:solidFill>
              <a:schemeClr val="tx1">
                <a:alpha val="0"/>
              </a:schemeClr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CAD254F4-6BB4-70D4-E0CF-493CFF0982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7201" y="336600"/>
            <a:ext cx="5758800" cy="61848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312183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2400905-4A6A-4036-8E58-36CFFA46A39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4"/>
            <a:ext cx="1257210" cy="617672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3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6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C30BEA-556D-4C9E-A4DE-F46B1A8FF3CD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4"/>
            <a:ext cx="1257210" cy="617672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91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F8F240-97F4-4CA7-B870-5760943C896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4"/>
            <a:ext cx="1257210" cy="617672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159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7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8C97FB5-C145-44E0-A772-312D289189D8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6"/>
            <a:ext cx="1257209" cy="6176724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854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76C8374-0CC2-427B-99E3-FF8CBC749160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6"/>
            <a:ext cx="1257209" cy="6176724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410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8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A34920D-1BEE-4721-9521-DAD14DF5ECF9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6"/>
            <a:ext cx="1257209" cy="6176724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773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389CF1-0289-44FE-8505-DC1E9038FF52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8"/>
            <a:ext cx="1257208" cy="617671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6548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9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8B9C141-6480-4C0C-8435-9D9FB2802A86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8"/>
            <a:ext cx="1257208" cy="617671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028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0F7EC9D-95D5-4EA2-82EC-FEE84A6165BC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300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300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4" y="340638"/>
            <a:ext cx="1257208" cy="617671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866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0 - nég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F2AF-F38B-BC8E-59D8-4D1BCAA3D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00" y="941658"/>
            <a:ext cx="3348000" cy="4973828"/>
          </a:xfrm>
        </p:spPr>
        <p:txBody>
          <a:bodyPr anchor="ctr" anchorCtr="0"/>
          <a:lstStyle>
            <a:lvl1pPr algn="ctr">
              <a:defRPr sz="20000" b="0" cap="all" baseline="0"/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63415-B428-2F6E-97F2-5A5F095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7507286-1297-4ED5-9766-45A01DD00F16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DC737-D750-EFB7-FD65-2F1AD1C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D8E62-703E-D78D-E40F-80715BB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25AB3-F024-7559-920E-5161ED1B6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7700" y="941658"/>
            <a:ext cx="6138299" cy="252000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69B0522-182F-4BE7-59B3-436970B4C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57700" y="3558784"/>
            <a:ext cx="6138299" cy="252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B038F-F652-396E-084A-A071CE864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10597393" y="340638"/>
            <a:ext cx="1257208" cy="6176719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CE020498-4180-34C3-992F-B2DE566BB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07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9BA0C12F-87B5-7D07-F358-9BC927D695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338E59-0FE5-8B9C-0DD0-1CFBF9709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83400" y="5078208"/>
            <a:ext cx="10825200" cy="792087"/>
          </a:xfrm>
        </p:spPr>
        <p:txBody>
          <a:bodyPr anchor="b" anchorCtr="0"/>
          <a:lstStyle>
            <a:lvl1pPr>
              <a:lnSpc>
                <a:spcPct val="98000"/>
              </a:lnSpc>
              <a:defRPr sz="4000"/>
            </a:lvl1pPr>
          </a:lstStyle>
          <a:p>
            <a:r>
              <a:rPr lang="fr-FR"/>
              <a:t>Titre de la présentation sur une ligne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38E46FA-9F45-7087-A6A1-0DE202F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E3467C-BC78-4064-922C-1A2A4513226E}" type="datetime1">
              <a:rPr lang="fr-FR" smtClean="0"/>
              <a:t>27/03/2026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990798-7F2C-069B-8F3E-2DC0083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F84443-BCDC-FC08-E07F-F7E89BC1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E138964-4E9D-BD67-D9F1-6F800273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5913276"/>
            <a:ext cx="10825200" cy="298866"/>
          </a:xfrm>
        </p:spPr>
        <p:txBody>
          <a:bodyPr anchor="b" anchorCtr="0"/>
          <a:lstStyle>
            <a:lvl1pPr>
              <a:spcAft>
                <a:spcPts val="0"/>
              </a:spcAft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 et date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AAA41EAA-D66C-71B7-CBCD-71BC22E31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12223" y="312247"/>
            <a:ext cx="2375624" cy="154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50800">
            <a:solidFill>
              <a:schemeClr val="tx1">
                <a:alpha val="0"/>
              </a:schemeClr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80DBBE17-C01D-D62B-DFD1-16C3BC4B51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6001" y="336599"/>
            <a:ext cx="11520000" cy="4104000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37653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9BA0C12F-87B5-7D07-F358-9BC927D695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36600"/>
            <a:ext cx="11520000" cy="6184800"/>
          </a:xfr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338E59-0FE5-8B9C-0DD0-1CFBF9709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83400" y="4581128"/>
            <a:ext cx="10825200" cy="1289167"/>
          </a:xfrm>
        </p:spPr>
        <p:txBody>
          <a:bodyPr anchor="b" anchorCtr="0"/>
          <a:lstStyle>
            <a:lvl1pPr>
              <a:lnSpc>
                <a:spcPct val="98000"/>
              </a:lnSpc>
              <a:defRPr sz="4000"/>
            </a:lvl1pPr>
          </a:lstStyle>
          <a:p>
            <a:r>
              <a:rPr lang="fr-FR"/>
              <a:t>Titre de la présentation sur une ligne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38E46FA-9F45-7087-A6A1-0DE202F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B6DC953-7A7C-4A41-9F61-4D6C89C217B9}" type="datetime1">
              <a:rPr lang="fr-FR" smtClean="0"/>
              <a:t>27/03/2026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A990798-7F2C-069B-8F3E-2DC0083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F84443-BCDC-FC08-E07F-F7E89BC1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E138964-4E9D-BD67-D9F1-6F800273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5913276"/>
            <a:ext cx="10825200" cy="298866"/>
          </a:xfrm>
        </p:spPr>
        <p:txBody>
          <a:bodyPr anchor="b" anchorCtr="0"/>
          <a:lstStyle>
            <a:lvl1pPr>
              <a:spcAft>
                <a:spcPts val="0"/>
              </a:spcAft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 et date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AAA41EAA-D66C-71B7-CBCD-71BC22E31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12223" y="312247"/>
            <a:ext cx="2375624" cy="154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50800">
            <a:solidFill>
              <a:schemeClr val="tx1">
                <a:alpha val="0"/>
              </a:schemeClr>
            </a:solidFill>
            <a:miter lim="800000"/>
          </a:ln>
        </p:spPr>
        <p:txBody>
          <a:bodyPr anchor="ctr" anchorCtr="0"/>
          <a:lstStyle>
            <a:lvl1pPr algn="ctr">
              <a:defRPr sz="100" b="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80DBBE17-C01D-D62B-DFD1-16C3BC4B51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6001" y="336599"/>
            <a:ext cx="11520000" cy="4102199"/>
          </a:xfrm>
          <a:solidFill>
            <a:schemeClr val="bg1">
              <a:lumMod val="8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</a:t>
            </a:r>
            <a:br>
              <a:rPr lang="fr-FR" noProof="0"/>
            </a:br>
            <a:r>
              <a:rPr lang="fr-FR" noProof="0"/>
              <a:t>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3545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DC97C1A-29E1-7039-2064-326E1570CEA2}"/>
              </a:ext>
            </a:extLst>
          </p:cNvPr>
          <p:cNvSpPr/>
          <p:nvPr userDrawn="1"/>
        </p:nvSpPr>
        <p:spPr bwMode="gray">
          <a:xfrm>
            <a:off x="0" y="1494000"/>
            <a:ext cx="12192000" cy="53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815A0E-494F-7389-E895-D28EFF7B0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83400" y="649573"/>
            <a:ext cx="10825200" cy="727199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584487-4F9C-16CE-6927-EC6F017E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DC6CC24-2DA1-4EE7-A1CF-07700FCC1428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4C9E07-42E5-38DA-F8BA-9721FE86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FA182-BFDA-897B-1EE7-96511E66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A976B3E-3A8F-EB9D-6886-48136C459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1988840"/>
            <a:ext cx="1260475" cy="1237797"/>
          </a:xfrm>
        </p:spPr>
        <p:txBody>
          <a:bodyPr anchor="b" anchorCtr="0"/>
          <a:lstStyle>
            <a:lvl1pPr algn="r">
              <a:spcAft>
                <a:spcPts val="0"/>
              </a:spcAft>
              <a:defRPr sz="6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01.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7AD46C1-D944-ADD3-7BE8-351FDF1C92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75521" y="2500153"/>
            <a:ext cx="3893175" cy="1237797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3D97BDA0-11DA-B4CA-FD7B-4C594A8BC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47272" y="1988840"/>
            <a:ext cx="1260475" cy="1237797"/>
          </a:xfrm>
        </p:spPr>
        <p:txBody>
          <a:bodyPr anchor="b" anchorCtr="0"/>
          <a:lstStyle>
            <a:lvl1pPr algn="r">
              <a:spcAft>
                <a:spcPts val="0"/>
              </a:spcAft>
              <a:defRPr sz="6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02.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397F970-F6D7-0625-3445-ECF6123CDB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615425" y="2500153"/>
            <a:ext cx="3893175" cy="1237797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5F2392A-3577-6678-6FDD-DFE2E52EBD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368" y="3283485"/>
            <a:ext cx="1260475" cy="1237797"/>
          </a:xfrm>
        </p:spPr>
        <p:txBody>
          <a:bodyPr anchor="b" anchorCtr="0"/>
          <a:lstStyle>
            <a:lvl1pPr algn="r">
              <a:spcAft>
                <a:spcPts val="0"/>
              </a:spcAft>
              <a:defRPr sz="6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03.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AF474DD0-EE18-1779-BA2B-FD332C084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75521" y="3794798"/>
            <a:ext cx="3893175" cy="1237797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61DEF83-A875-6C23-8A3E-BA7E03B1E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7272" y="3283485"/>
            <a:ext cx="1260475" cy="1237797"/>
          </a:xfrm>
        </p:spPr>
        <p:txBody>
          <a:bodyPr anchor="b" anchorCtr="0"/>
          <a:lstStyle>
            <a:lvl1pPr algn="r">
              <a:spcAft>
                <a:spcPts val="0"/>
              </a:spcAft>
              <a:defRPr sz="6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04.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BF733B8E-CAAB-C294-3100-964C419775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615425" y="3794798"/>
            <a:ext cx="3893175" cy="1237797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B8B92A5B-CBA3-6CE9-4B9B-6054AD2719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7368" y="4578130"/>
            <a:ext cx="1260475" cy="1237797"/>
          </a:xfrm>
        </p:spPr>
        <p:txBody>
          <a:bodyPr anchor="b" anchorCtr="0"/>
          <a:lstStyle>
            <a:lvl1pPr algn="r">
              <a:spcAft>
                <a:spcPts val="0"/>
              </a:spcAft>
              <a:defRPr sz="6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05.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BC052E8B-9768-91B6-275C-E68D319791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775521" y="5089443"/>
            <a:ext cx="3893175" cy="1237797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F66C1E41-6A91-C6CB-64A2-DCC0BC1AE0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247272" y="4578130"/>
            <a:ext cx="1260475" cy="1237797"/>
          </a:xfrm>
        </p:spPr>
        <p:txBody>
          <a:bodyPr anchor="b" anchorCtr="0"/>
          <a:lstStyle>
            <a:lvl1pPr algn="r">
              <a:spcAft>
                <a:spcPts val="0"/>
              </a:spcAft>
              <a:defRPr sz="6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06.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B79C4029-70A6-2335-AC58-CF7A6BBF2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615425" y="5089443"/>
            <a:ext cx="3893175" cy="1237797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CD62DAD1-EBE8-A0F5-0AAD-C8A6DE10952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15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15A0E-494F-7389-E895-D28EFF7B0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83400" y="649573"/>
            <a:ext cx="10825200" cy="727199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584487-4F9C-16CE-6927-EC6F017E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F05FE63-0F53-40D3-BCD2-C1BF3BECE574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4C9E07-42E5-38DA-F8BA-9721FE86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FA182-BFDA-897B-1EE7-96511E66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A976B3E-3A8F-EB9D-6886-48136C459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2168860"/>
            <a:ext cx="925349" cy="560978"/>
          </a:xfrm>
        </p:spPr>
        <p:txBody>
          <a:bodyPr anchor="b" anchorCtr="0"/>
          <a:lstStyle>
            <a:lvl1pPr algn="r">
              <a:spcAft>
                <a:spcPts val="0"/>
              </a:spcAft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01.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7AD46C1-D944-ADD3-7BE8-351FDF1C92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29341" y="2380266"/>
            <a:ext cx="4127545" cy="987748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A06891BC-F6B4-77C0-F4FB-9ACFE99D45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3400" y="3189463"/>
            <a:ext cx="925349" cy="560978"/>
          </a:xfrm>
        </p:spPr>
        <p:txBody>
          <a:bodyPr anchor="b" anchorCtr="0"/>
          <a:lstStyle>
            <a:lvl1pPr algn="r">
              <a:spcAft>
                <a:spcPts val="0"/>
              </a:spcAft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02.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F02DAD3-880E-0B29-59C2-90EA7E2919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729341" y="3400869"/>
            <a:ext cx="4127545" cy="987748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F2ED0A37-8DB1-F02E-1B95-E0B301CAE0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83400" y="4210066"/>
            <a:ext cx="925349" cy="560978"/>
          </a:xfrm>
        </p:spPr>
        <p:txBody>
          <a:bodyPr anchor="b" anchorCtr="0"/>
          <a:lstStyle>
            <a:lvl1pPr algn="r">
              <a:spcAft>
                <a:spcPts val="0"/>
              </a:spcAft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03.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2AEEC640-DD28-FEA5-679E-A6B73D3E3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29341" y="4421472"/>
            <a:ext cx="4127545" cy="987748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5B633BB9-AFF3-3FAA-AA4B-B8BA33B81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335114" y="2168860"/>
            <a:ext cx="925349" cy="560978"/>
          </a:xfrm>
        </p:spPr>
        <p:txBody>
          <a:bodyPr anchor="b" anchorCtr="0"/>
          <a:lstStyle>
            <a:lvl1pPr algn="r">
              <a:spcAft>
                <a:spcPts val="0"/>
              </a:spcAft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04.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7572837C-597D-B0CB-A21B-E640E303A7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381055" y="2380266"/>
            <a:ext cx="4127545" cy="987748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CA14E948-401C-DFD2-7A98-0BDAE67B2C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35114" y="3189463"/>
            <a:ext cx="925349" cy="560978"/>
          </a:xfrm>
        </p:spPr>
        <p:txBody>
          <a:bodyPr anchor="b" anchorCtr="0"/>
          <a:lstStyle>
            <a:lvl1pPr algn="r">
              <a:spcAft>
                <a:spcPts val="0"/>
              </a:spcAft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05.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43A7B8F6-1ABD-1FDA-EFD6-81D035CDFC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381055" y="3400869"/>
            <a:ext cx="4127545" cy="987748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38A2A183-910F-F3D0-2940-2F4AA1BA77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335114" y="4210066"/>
            <a:ext cx="925349" cy="560978"/>
          </a:xfrm>
        </p:spPr>
        <p:txBody>
          <a:bodyPr anchor="b" anchorCtr="0"/>
          <a:lstStyle>
            <a:lvl1pPr algn="r">
              <a:spcAft>
                <a:spcPts val="0"/>
              </a:spcAft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06.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8B4E4F7E-8108-6C41-D99E-0A78CD2DFA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381055" y="4421472"/>
            <a:ext cx="4127545" cy="987748"/>
          </a:xfrm>
        </p:spPr>
        <p:txBody>
          <a:bodyPr/>
          <a:lstStyle>
            <a:lvl1pPr>
              <a:spcAft>
                <a:spcPts val="2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7343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sur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5091F4-EBBC-D462-244E-DBA9E43D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B1A32D-B39D-7F99-F502-FADD566C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53CB6-35F6-7229-0956-3BCD8FA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F732EC-48E3-7B6D-39C2-5FC1F003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400" y="648000"/>
            <a:ext cx="10825200" cy="1080000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80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420511-5B54-B077-AA82-7BC79B05F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3400" y="1782000"/>
            <a:ext cx="10825200" cy="432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23225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3400" y="649573"/>
            <a:ext cx="108252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3400" y="1782000"/>
            <a:ext cx="10825200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83F1A55-266E-4612-AA81-58E7C1E6EF5A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01527" y="6201308"/>
            <a:ext cx="432000" cy="2431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3804C1EB-32A7-76DA-6432-B063C826323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82" r:id="rId4"/>
    <p:sldLayoutId id="2147483813" r:id="rId5"/>
    <p:sldLayoutId id="2147483883" r:id="rId6"/>
    <p:sldLayoutId id="2147483814" r:id="rId7"/>
    <p:sldLayoutId id="2147483815" r:id="rId8"/>
    <p:sldLayoutId id="2147483810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27" r:id="rId24"/>
    <p:sldLayoutId id="2147483834" r:id="rId25"/>
    <p:sldLayoutId id="2147483881" r:id="rId26"/>
    <p:sldLayoutId id="2147483809" r:id="rId27"/>
    <p:sldLayoutId id="2147483884" r:id="rId28"/>
    <p:sldLayoutId id="2147483885" r:id="rId29"/>
  </p:sldLayoutIdLst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79388" indent="-179388" algn="l" defTabSz="121917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Clr>
          <a:schemeClr val="accent2"/>
        </a:buClr>
        <a:buSzPct val="60000"/>
        <a:buFont typeface="Wingdings 3" panose="05040102010807070707" pitchFamily="18" charset="2"/>
        <a:buChar char="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342900" indent="-163513" algn="l" defTabSz="121917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Clr>
          <a:schemeClr val="accent2"/>
        </a:buClr>
        <a:buSzPct val="50000"/>
        <a:buFont typeface="Wingdings" panose="05000000000000000000" pitchFamily="2" charset="2"/>
        <a:buChar char="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484188" indent="-123825" algn="l" defTabSz="121917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0975" indent="-180975" algn="l" defTabSz="1219170" rtl="0" eaLnBrk="1" latinLnBrk="0" hangingPunct="1">
        <a:spcBef>
          <a:spcPct val="20000"/>
        </a:spcBef>
        <a:buClr>
          <a:schemeClr val="accent2"/>
        </a:buClr>
        <a:buSzPct val="60000"/>
        <a:buFont typeface="Wingdings 3" panose="05040102010807070707" pitchFamily="18" charset="2"/>
        <a:buChar char="u"/>
        <a:defRPr sz="1200" kern="1200">
          <a:solidFill>
            <a:schemeClr val="bg2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3400" y="649573"/>
            <a:ext cx="108252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3400" y="1782000"/>
            <a:ext cx="10825200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C9EF5E0-A7D3-45FC-89EF-F7C473A368D4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01527" y="6201308"/>
            <a:ext cx="432000" cy="2431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3804C1EB-32A7-76DA-6432-B063C826323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3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</p:sldLayoutIdLst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79388" indent="-179388" algn="l" defTabSz="121917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Clr>
          <a:schemeClr val="tx2"/>
        </a:buClr>
        <a:buSzPct val="60000"/>
        <a:buFont typeface="Wingdings 3" panose="05040102010807070707" pitchFamily="18" charset="2"/>
        <a:buChar char="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342900" indent="-163513" algn="l" defTabSz="121917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Clr>
          <a:schemeClr val="tx2"/>
        </a:buClr>
        <a:buSzPct val="50000"/>
        <a:buFont typeface="Wingdings" panose="05000000000000000000" pitchFamily="2" charset="2"/>
        <a:buChar char="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484188" indent="-123825" algn="l" defTabSz="121917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735B2B-E3F5-33FA-28E6-215FD5F5BB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48455D3-521A-6785-2269-712645C3ACF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Rencontres gares routières – présentation RATP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296FBA-2CC9-9C17-57E4-128C42CB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08A0213-8565-4490-8B28-4348398B2BC7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D69EF9-3252-EAD6-C18F-32FED88C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40CA4A3-0150-F57A-6F29-F3D6B6A87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27 mars 2026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6F760B-E495-8B7B-5128-03CB2647A7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7" name="Espace réservé pour une image  6" descr="Une image contenant véhicule, Véhicule terrestre, bâtiment, bus&#10;&#10;Le contenu généré par l’IA peut être incorrect.">
            <a:extLst>
              <a:ext uri="{FF2B5EF4-FFF2-40B4-BE49-F238E27FC236}">
                <a16:creationId xmlns:a16="http://schemas.microsoft.com/office/drawing/2014/main" id="{8FCD4980-435A-3845-96DD-70E80933AF5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596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3FA022-84CC-A807-6BB2-15656BC2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BC04C7-8D7E-3C10-E9DF-437BDD1A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AFBB98-0CDA-E973-9B5B-7996C3D3BC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de l’intégration des gares routières dans le contrat avec IDFM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5933B-2412-6459-7095-AAED26463D65}"/>
              </a:ext>
            </a:extLst>
          </p:cNvPr>
          <p:cNvSpPr/>
          <p:nvPr/>
        </p:nvSpPr>
        <p:spPr>
          <a:xfrm>
            <a:off x="5142558" y="3662517"/>
            <a:ext cx="3099755" cy="2057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solidFill>
                <a:schemeClr val="bg2"/>
              </a:solidFill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1967FB8-7142-E8CE-FABE-22C2E14B90FF}"/>
              </a:ext>
            </a:extLst>
          </p:cNvPr>
          <p:cNvSpPr txBox="1">
            <a:spLocks/>
          </p:cNvSpPr>
          <p:nvPr/>
        </p:nvSpPr>
        <p:spPr>
          <a:xfrm>
            <a:off x="602305" y="1138083"/>
            <a:ext cx="10762598" cy="193531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65000"/>
              <a:buFont typeface="Wingdings 2" panose="05020102010507070707" pitchFamily="18" charset="2"/>
              <a:buChar char="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8138" indent="-153988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Parisine Office" panose="020B0503050000020004" pitchFamily="34" charset="0"/>
              <a:buChar char="–"/>
              <a:defRPr sz="10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476250" indent="-134938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·"/>
              <a:defRPr sz="10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sz="1800" dirty="0"/>
              <a:t>Dans le cadre de l’ouverture à la concurrence, Ile-de-France Mobilité a décidé : </a:t>
            </a:r>
          </a:p>
          <a:p>
            <a:pPr marL="0" lvl="2" indent="0">
              <a:buNone/>
            </a:pPr>
            <a:endParaRPr lang="fr-FR" sz="1800" dirty="0"/>
          </a:p>
          <a:p>
            <a:pPr marL="179388" lvl="2" indent="-179388" defTabSz="1219170">
              <a:spcBef>
                <a:spcPts val="0"/>
              </a:spcBef>
              <a:spcAft>
                <a:spcPts val="1300"/>
              </a:spcAft>
              <a:buClr>
                <a:schemeClr val="accent2"/>
              </a:buClr>
              <a:buSzPct val="60000"/>
              <a:buFont typeface="Wingdings 3" panose="05040102010807070707" pitchFamily="18" charset="2"/>
              <a:buChar char=""/>
            </a:pPr>
            <a:r>
              <a:rPr lang="fr-FR" sz="1800" dirty="0">
                <a:solidFill>
                  <a:schemeClr val="bg2"/>
                </a:solidFill>
              </a:rPr>
              <a:t>de ne pas créer de structure interne dédiée pour les Gares Routières (pas d’appel d’offre séparé), </a:t>
            </a:r>
          </a:p>
          <a:p>
            <a:pPr marL="179388" lvl="2" indent="-179388" defTabSz="1219170">
              <a:spcBef>
                <a:spcPts val="0"/>
              </a:spcBef>
              <a:spcAft>
                <a:spcPts val="1300"/>
              </a:spcAft>
              <a:buClr>
                <a:schemeClr val="accent2"/>
              </a:buClr>
              <a:buSzPct val="60000"/>
              <a:buFont typeface="Wingdings 3" panose="05040102010807070707" pitchFamily="18" charset="2"/>
              <a:buChar char=""/>
            </a:pPr>
            <a:r>
              <a:rPr lang="fr-FR" sz="1800" dirty="0">
                <a:solidFill>
                  <a:schemeClr val="bg2"/>
                </a:solidFill>
              </a:rPr>
              <a:t>de détourer précisément l’objet Gare Routière dans les futures DSP,</a:t>
            </a:r>
          </a:p>
          <a:p>
            <a:pPr marL="179388" lvl="2" indent="-179388" defTabSz="1219170">
              <a:spcBef>
                <a:spcPts val="0"/>
              </a:spcBef>
              <a:spcAft>
                <a:spcPts val="1300"/>
              </a:spcAft>
              <a:buClr>
                <a:schemeClr val="accent2"/>
              </a:buClr>
              <a:buSzPct val="60000"/>
              <a:buFont typeface="Wingdings 3" panose="05040102010807070707" pitchFamily="18" charset="2"/>
              <a:buChar char=""/>
            </a:pPr>
            <a:r>
              <a:rPr lang="fr-FR" sz="1800" dirty="0">
                <a:solidFill>
                  <a:schemeClr val="bg2"/>
                </a:solidFill>
              </a:rPr>
              <a:t>d’ajouter des critères relatifs à la qualité sur les gares routières,</a:t>
            </a:r>
          </a:p>
          <a:p>
            <a:pPr marL="179388" lvl="2" indent="-179388" defTabSz="1219170">
              <a:spcBef>
                <a:spcPts val="0"/>
              </a:spcBef>
              <a:spcAft>
                <a:spcPts val="1300"/>
              </a:spcAft>
              <a:buClr>
                <a:schemeClr val="accent2"/>
              </a:buClr>
              <a:buSzPct val="60000"/>
              <a:buFont typeface="Wingdings 3" panose="05040102010807070707" pitchFamily="18" charset="2"/>
              <a:buChar char=""/>
            </a:pPr>
            <a:r>
              <a:rPr lang="fr-FR" sz="1800" dirty="0">
                <a:solidFill>
                  <a:schemeClr val="bg2"/>
                </a:solidFill>
              </a:rPr>
              <a:t> d’imposer la mise en place du modèle économique des redevances aux départs / passages.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3C30653-94AC-5927-14E8-3D0A0243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6" y="4270693"/>
            <a:ext cx="2293248" cy="5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entagone 3">
            <a:extLst>
              <a:ext uri="{FF2B5EF4-FFF2-40B4-BE49-F238E27FC236}">
                <a16:creationId xmlns:a16="http://schemas.microsoft.com/office/drawing/2014/main" id="{C9FC0A4B-2C37-1A64-8342-430F37D8CB72}"/>
              </a:ext>
            </a:extLst>
          </p:cNvPr>
          <p:cNvSpPr/>
          <p:nvPr/>
        </p:nvSpPr>
        <p:spPr>
          <a:xfrm>
            <a:off x="3267060" y="4270693"/>
            <a:ext cx="1780248" cy="534060"/>
          </a:xfrm>
          <a:prstGeom prst="homePlat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/>
              <a:t>Appel d’Offre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1AD02C-120B-29A4-3A14-7144B40EE002}"/>
              </a:ext>
            </a:extLst>
          </p:cNvPr>
          <p:cNvSpPr/>
          <p:nvPr/>
        </p:nvSpPr>
        <p:spPr>
          <a:xfrm>
            <a:off x="5369134" y="3766957"/>
            <a:ext cx="1942089" cy="15415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DAD8B-DF21-B92E-9129-E57DE8EF6E4F}"/>
              </a:ext>
            </a:extLst>
          </p:cNvPr>
          <p:cNvSpPr/>
          <p:nvPr/>
        </p:nvSpPr>
        <p:spPr>
          <a:xfrm>
            <a:off x="7375538" y="3766958"/>
            <a:ext cx="660936" cy="1171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>
                <a:solidFill>
                  <a:schemeClr val="bg2"/>
                </a:solidFill>
              </a:rPr>
              <a:t>GR</a:t>
            </a:r>
            <a:endParaRPr lang="fr-FR" sz="1200" b="1" dirty="0">
              <a:solidFill>
                <a:schemeClr val="bg2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83839CC-1A83-73BD-C9EC-326972224F2D}"/>
              </a:ext>
            </a:extLst>
          </p:cNvPr>
          <p:cNvCxnSpPr/>
          <p:nvPr/>
        </p:nvCxnSpPr>
        <p:spPr>
          <a:xfrm flipH="1">
            <a:off x="7311223" y="5114374"/>
            <a:ext cx="130282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FEFBE2F-B693-7970-9D8E-F4DA0A8BEAE0}"/>
              </a:ext>
            </a:extLst>
          </p:cNvPr>
          <p:cNvSpPr txBox="1"/>
          <p:nvPr/>
        </p:nvSpPr>
        <p:spPr>
          <a:xfrm>
            <a:off x="8727328" y="3692463"/>
            <a:ext cx="20268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/>
              <a:t>Objet opérateur Gare Routière détouré (intégré dans la DSP).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F442A4-3F9F-E5D7-12F2-1D4AC2954DB0}"/>
              </a:ext>
            </a:extLst>
          </p:cNvPr>
          <p:cNvSpPr txBox="1"/>
          <p:nvPr/>
        </p:nvSpPr>
        <p:spPr>
          <a:xfrm>
            <a:off x="8803529" y="5656417"/>
            <a:ext cx="18530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/>
              <a:t>Contrat global de Transport intégrant le ou les gare(s) routière(s) du périmètre.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190AD8A-5DB8-349B-09C5-3CA255FB2FC9}"/>
              </a:ext>
            </a:extLst>
          </p:cNvPr>
          <p:cNvCxnSpPr/>
          <p:nvPr/>
        </p:nvCxnSpPr>
        <p:spPr>
          <a:xfrm flipH="1">
            <a:off x="8036474" y="3940629"/>
            <a:ext cx="577569" cy="0"/>
          </a:xfrm>
          <a:prstGeom prst="straightConnector1">
            <a:avLst/>
          </a:prstGeom>
          <a:ln w="12700">
            <a:solidFill>
              <a:schemeClr val="bg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8D00785-BCB8-CDD8-3403-A20C7C68CC2A}"/>
              </a:ext>
            </a:extLst>
          </p:cNvPr>
          <p:cNvSpPr txBox="1"/>
          <p:nvPr/>
        </p:nvSpPr>
        <p:spPr>
          <a:xfrm>
            <a:off x="5369134" y="5434167"/>
            <a:ext cx="2667340" cy="18466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2"/>
                </a:solidFill>
              </a:rPr>
              <a:t>Appel d’offre global</a:t>
            </a:r>
          </a:p>
        </p:txBody>
      </p:sp>
      <p:cxnSp>
        <p:nvCxnSpPr>
          <p:cNvPr id="17" name="Connecteur en angle 24">
            <a:extLst>
              <a:ext uri="{FF2B5EF4-FFF2-40B4-BE49-F238E27FC236}">
                <a16:creationId xmlns:a16="http://schemas.microsoft.com/office/drawing/2014/main" id="{AD19BB3D-29B5-1A64-A7D8-E00B9276CB1D}"/>
              </a:ext>
            </a:extLst>
          </p:cNvPr>
          <p:cNvCxnSpPr>
            <a:endCxn id="6" idx="2"/>
          </p:cNvCxnSpPr>
          <p:nvPr/>
        </p:nvCxnSpPr>
        <p:spPr>
          <a:xfrm rot="10800000">
            <a:off x="6692437" y="5719918"/>
            <a:ext cx="1921607" cy="276999"/>
          </a:xfrm>
          <a:prstGeom prst="bentConnector2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BF080FA-6229-C319-5E50-6AA531BA5981}"/>
              </a:ext>
            </a:extLst>
          </p:cNvPr>
          <p:cNvSpPr txBox="1"/>
          <p:nvPr/>
        </p:nvSpPr>
        <p:spPr>
          <a:xfrm>
            <a:off x="8803529" y="4866208"/>
            <a:ext cx="18530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FF0000"/>
                </a:solidFill>
              </a:rPr>
              <a:t>Partie Transport de la DSP (centre bus, lignes de bus, Points d’arrêt…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F308B-5DC4-55F0-7A4B-93B1238629D1}"/>
              </a:ext>
            </a:extLst>
          </p:cNvPr>
          <p:cNvSpPr txBox="1"/>
          <p:nvPr/>
        </p:nvSpPr>
        <p:spPr>
          <a:xfrm>
            <a:off x="5830382" y="4015497"/>
            <a:ext cx="14808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rgbClr val="FF0000"/>
                </a:solidFill>
              </a:rPr>
              <a:t>Transport 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</a:rPr>
              <a:t>régulier de personnes</a:t>
            </a:r>
          </a:p>
        </p:txBody>
      </p:sp>
    </p:spTree>
    <p:extLst>
      <p:ext uri="{BB962C8B-B14F-4D97-AF65-F5344CB8AC3E}">
        <p14:creationId xmlns:p14="http://schemas.microsoft.com/office/powerpoint/2010/main" val="123031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991B-1D6B-2815-2364-0E56D035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qualité prévus sur les ESB dans le cadre des futures DSP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BC29BC-3DBE-43FE-B93A-E38D70A2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Présentation de l'activité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FFAEFD-DFCF-0CD8-D17D-CB0D7A41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Echange CB Rives Nord - BU GR</a:t>
            </a:r>
            <a:endParaRPr lang="fr-FR" dirty="0"/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46A0ABD-3B71-0961-15FF-87CCD81D7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06" y="1180790"/>
            <a:ext cx="7856093" cy="51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991B-1D6B-2815-2364-0E56D035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qualité prévus sur les ESB dans le cadre des futures DSP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BC29BC-3DBE-43FE-B93A-E38D70A2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Présentation de l'activité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FFAEFD-DFCF-0CD8-D17D-CB0D7A41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Echange CB Rives Nord - BU GR</a:t>
            </a:r>
            <a:endParaRPr lang="fr-FR" dirty="0"/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C31CFF4-BDB1-D152-54FC-2C1653A00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1" y="1340985"/>
            <a:ext cx="8320296" cy="45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991B-1D6B-2815-2364-0E56D035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qualité prévus sur les ESB dans le cadre des futures DSP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BC29BC-3DBE-43FE-B93A-E38D70A2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Présentation de l'activité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FFAEFD-DFCF-0CD8-D17D-CB0D7A41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Echange CB Rives Nord - BU GR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F94750D-58E2-6478-7225-5A62098E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09" y="1170330"/>
            <a:ext cx="7640110" cy="49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991B-1D6B-2815-2364-0E56D035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qualité prévus sur les ESB dans le cadre des futures DSP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BC29BC-3DBE-43FE-B93A-E38D70A2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Présentation de l'activité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FFAEFD-DFCF-0CD8-D17D-CB0D7A41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Echange CB Rives Nord - BU GR</a:t>
            </a:r>
            <a:endParaRPr lang="fr-FR" dirty="0"/>
          </a:p>
        </p:txBody>
      </p:sp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C64365C-0250-BE87-E46D-CD8BD51F4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0" y="1064138"/>
            <a:ext cx="8510679" cy="50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4FE41D-E1C3-3729-A32C-F62C41BA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8FF3C3-AC4E-9A99-B762-98A39ADF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412DB-9E74-1117-62DE-825D1F24E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Détourage des coûts d’exploitation 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39BBBF6D-79A9-FBD8-EB19-6D2391DCD1FD}"/>
              </a:ext>
            </a:extLst>
          </p:cNvPr>
          <p:cNvSpPr txBox="1">
            <a:spLocks/>
          </p:cNvSpPr>
          <p:nvPr/>
        </p:nvSpPr>
        <p:spPr bwMode="gray">
          <a:xfrm>
            <a:off x="720000" y="1440000"/>
            <a:ext cx="10752000" cy="338554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121917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Délimiter le périmètre financier de chaque gare</a:t>
            </a:r>
            <a:endParaRPr lang="fr-F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4810080-57C5-F8E8-4C46-B02C03DC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9" y="2280607"/>
            <a:ext cx="1590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47FEAE3-4C08-59B2-6F35-4DF6C3FD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2" y="1358148"/>
            <a:ext cx="8496300" cy="41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0492EBB-B4B4-87F2-34E4-B51B86315E72}"/>
              </a:ext>
            </a:extLst>
          </p:cNvPr>
          <p:cNvSpPr txBox="1"/>
          <p:nvPr/>
        </p:nvSpPr>
        <p:spPr>
          <a:xfrm>
            <a:off x="1115452" y="1958491"/>
            <a:ext cx="9970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Légende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169342-343B-EE37-0E0F-BE387B83939F}"/>
              </a:ext>
            </a:extLst>
          </p:cNvPr>
          <p:cNvSpPr txBox="1"/>
          <p:nvPr/>
        </p:nvSpPr>
        <p:spPr>
          <a:xfrm>
            <a:off x="683400" y="5679789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Investissements subventionnés par IDFM</a:t>
            </a:r>
          </a:p>
        </p:txBody>
      </p:sp>
    </p:spTree>
    <p:extLst>
      <p:ext uri="{BB962C8B-B14F-4D97-AF65-F5344CB8AC3E}">
        <p14:creationId xmlns:p14="http://schemas.microsoft.com/office/powerpoint/2010/main" val="422095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F8C3AD-AD36-041F-77B1-7F0C60F3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629C55-2569-16C7-BC59-E1E6CC53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193AC8-E3B3-0B06-7F48-62121620F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Mise en place du modèle économique préconisé par IDFM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D357D0-FC06-5F4B-4B4F-E3A940639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94" y="1629759"/>
            <a:ext cx="8030544" cy="3598482"/>
          </a:xfrm>
          <a:prstGeom prst="rect">
            <a:avLst/>
          </a:prstGeom>
        </p:spPr>
      </p:pic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B1605F9-82BB-1A2A-1CB4-7EEBA7F3A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262" y="1355438"/>
            <a:ext cx="3177766" cy="4737451"/>
          </a:xfrm>
        </p:spPr>
        <p:txBody>
          <a:bodyPr/>
          <a:lstStyle/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Détourage des coûts d’exploitation de chaque gare routière supporté par la BU GR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Transmission par les transporteurs du nombre de passages/départs sur les lignes desservant la gare routière à l’année N+1  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Validation du montant de la redevance au passage / départ par IDFM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Facturation semestrielle / annuelle selon le montant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3320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6AB81-AD85-4690-4108-1B80B91E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9E12DC-7431-E389-5555-3632D2ADD5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Points divers</a:t>
            </a:r>
          </a:p>
        </p:txBody>
      </p:sp>
    </p:spTree>
    <p:extLst>
      <p:ext uri="{BB962C8B-B14F-4D97-AF65-F5344CB8AC3E}">
        <p14:creationId xmlns:p14="http://schemas.microsoft.com/office/powerpoint/2010/main" val="49003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A246FE-2539-0660-7806-42B3F392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E95E98-6E55-E735-0D25-BA39FC09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7073B3-B718-B089-9B69-AB9BA1609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services proposés dans nos gares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A7762B-ABF2-6330-0BA7-D79731EAA7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25" y="2134543"/>
            <a:ext cx="5325514" cy="2790000"/>
          </a:xfrm>
        </p:spPr>
        <p:txBody>
          <a:bodyPr/>
          <a:lstStyle/>
          <a:p>
            <a:pPr lvl="2">
              <a:buClr>
                <a:srgbClr val="00AA91"/>
              </a:buClr>
              <a:defRPr/>
            </a:pPr>
            <a:r>
              <a:rPr lang="fr-FR" b="1" dirty="0">
                <a:solidFill>
                  <a:srgbClr val="0A0082"/>
                </a:solidFill>
                <a:latin typeface="Parisine Office"/>
              </a:rPr>
              <a:t>Présence de personnel dédié à l’IV et la billettique sur quelques gares lorsque local existant </a:t>
            </a:r>
            <a:r>
              <a:rPr lang="fr-FR" dirty="0">
                <a:solidFill>
                  <a:srgbClr val="0A0082"/>
                </a:solidFill>
                <a:latin typeface="Parisine Office"/>
              </a:rPr>
              <a:t>: Gare du Nord, Château de Vincennes, Bagnolet Gallieni, Porte d’Orléans Reyer, Bobigny Pablo Picasso, Porte de Champerret, La Défense 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Prises USB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Installation d’écran multi-transporteurs (lignes régulières)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Cendriers avec collecte et recyclage des mégots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9" name="Image 8" descr="Une image contenant habits, chaussures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5C1CCC33-6443-B8E6-65A2-789E871C7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39" y="1464908"/>
            <a:ext cx="5891363" cy="44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A420B4-D205-A21C-E071-8BE2EBB6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5EDF90-F0DC-529C-1BD9-0DBBAEAD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EC40D9-9A12-B372-765E-453FC2E67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Accès aux gares routières du périmètre RATP par les SLO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9E53F3-3928-0824-69E4-C529B2093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755" y="1187999"/>
            <a:ext cx="6202592" cy="47369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St Denis Université est la </a:t>
            </a:r>
            <a:r>
              <a:rPr lang="fr-FR" b="1" dirty="0">
                <a:solidFill>
                  <a:srgbClr val="0A0082"/>
                </a:solidFill>
                <a:latin typeface="Parisine Office"/>
              </a:rPr>
              <a:t>seule gare routière </a:t>
            </a:r>
            <a:r>
              <a:rPr lang="fr-FR" dirty="0">
                <a:solidFill>
                  <a:srgbClr val="0A0082"/>
                </a:solidFill>
                <a:latin typeface="Parisine Office"/>
              </a:rPr>
              <a:t>du réseau à accueillir des SLO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Aucune autre gare n’a fait l’objet de demandes récente de la part des opérateurs de SLO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Sur les autres gares routières, toute demande s’inscrirait dans un contexte capacitaire contraint : </a:t>
            </a:r>
          </a:p>
          <a:p>
            <a:pPr lvl="3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sites saturés en pointes et flancs de pointes, </a:t>
            </a:r>
          </a:p>
          <a:p>
            <a:pPr lvl="3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stationnement de plus longue durée de certains bus en raison des travaux de transition énergétique des dépôts environnants, limitant l’espace disponible dans les centres bus en journée</a:t>
            </a:r>
          </a:p>
          <a:p>
            <a:pPr lvl="3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volonté des collectivités de rendre les gares plus compactes dans le cadre des projets de pôle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Une image contenant plein air, transport, véhicul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B396DE41-0003-5874-CF3D-895A70C20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13" y="1728000"/>
            <a:ext cx="4460487" cy="33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6C4C36-E41B-A11C-3BD1-9E54863D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346FF1-1FA6-E68D-CA56-8A5813C0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E504D6-445E-B86D-4009-631F9E38F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BD57B9-4087-DC0C-613E-9C4FE721D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384" y="1188000"/>
            <a:ext cx="10825200" cy="5147486"/>
          </a:xfrm>
        </p:spPr>
        <p:txBody>
          <a:bodyPr/>
          <a:lstStyle/>
          <a:p>
            <a:r>
              <a:rPr lang="fr-FR" sz="2000" b="0" i="1" dirty="0"/>
              <a:t>L’objet gares routières a longtemps été déconsidéré par les acteurs territoriaux, essentiellement par l’absence de cadrage pour en organiser la gestion.</a:t>
            </a:r>
          </a:p>
          <a:p>
            <a:endParaRPr lang="fr-FR" sz="2000" b="0" dirty="0"/>
          </a:p>
          <a:p>
            <a:r>
              <a:rPr lang="fr-FR" sz="2000" b="0" dirty="0"/>
              <a:t>La </a:t>
            </a:r>
            <a:r>
              <a:rPr lang="fr-FR" sz="2000" b="0" i="1" dirty="0"/>
              <a:t>Business Unit</a:t>
            </a:r>
            <a:r>
              <a:rPr lang="fr-FR" sz="2000" b="0" dirty="0"/>
              <a:t> GR </a:t>
            </a:r>
            <a:r>
              <a:rPr lang="fr-FR" sz="2000" b="0"/>
              <a:t>a été créée </a:t>
            </a:r>
            <a:r>
              <a:rPr lang="fr-FR" sz="2000" b="0" dirty="0"/>
              <a:t>mi-2020 pour mettre en place une </a:t>
            </a:r>
            <a:r>
              <a:rPr lang="fr-FR" sz="2000" dirty="0"/>
              <a:t>gouvernance</a:t>
            </a:r>
            <a:r>
              <a:rPr lang="fr-FR" sz="2000" b="0" dirty="0"/>
              <a:t> pour </a:t>
            </a:r>
            <a:r>
              <a:rPr lang="fr-FR" sz="2000" dirty="0"/>
              <a:t>coordonner l’activité </a:t>
            </a:r>
            <a:r>
              <a:rPr lang="fr-FR" sz="2000" b="0" dirty="0"/>
              <a:t>sur le périmètre historique de la RATP (quarantaine de gares routières). </a:t>
            </a:r>
          </a:p>
          <a:p>
            <a:endParaRPr lang="fr-FR" sz="2000" b="0" dirty="0"/>
          </a:p>
          <a:p>
            <a:r>
              <a:rPr lang="fr-FR" sz="2000" b="0" dirty="0"/>
              <a:t>Nos missions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Assurer une exploitation fluide, et développer des espaces sûrs, lisibles, accessibles et accueillants.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Clarifier les contextes juridiques et administratifs des sites existants.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Assurer les gestions courante et patrimoniale.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Assurer la viabilité et la cohérence du modèle économique propre aux gares routières.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Proposer des services ou des animations culturelles dans les gares routières afin de développer leur attractivité et en faire de véritables « lieux de vie 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Accompagner les centres bus dans la prise en main progressive de la gestion de ces espaces. </a:t>
            </a:r>
          </a:p>
        </p:txBody>
      </p:sp>
    </p:spTree>
    <p:extLst>
      <p:ext uri="{BB962C8B-B14F-4D97-AF65-F5344CB8AC3E}">
        <p14:creationId xmlns:p14="http://schemas.microsoft.com/office/powerpoint/2010/main" val="317287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D960BF-1001-5D7B-BF25-A9A86636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2F813-A0C5-751B-A9D0-CD1E7036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CB3F6F-2C11-F258-28BD-BE188E2EB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Accueil d’AEROBUS à Saint Denis Université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743B7-4F4F-079C-FF30-13CDE6E0C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754" y="1200251"/>
            <a:ext cx="10535734" cy="1951163"/>
          </a:xfrm>
        </p:spPr>
        <p:txBody>
          <a:bodyPr/>
          <a:lstStyle/>
          <a:p>
            <a:endParaRPr lang="fr-FR" sz="1800" dirty="0"/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Arrivée des premières navettes en février 2024 (4 passages/jour) – 1 emplacement alloué dans la gare routière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Fermeture de Porte Maillot et arrivée du terminus principal à St Denis Université en mai 2024 avec 70 rotations/jour en moyenne (4 puis 6 emplacements alloués pour répondre aux besoins observés sur place)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Mise en place de process avec Aerobus pour sécuriser au maximum les flux piétons et bus dans la gare routière </a:t>
            </a:r>
          </a:p>
        </p:txBody>
      </p:sp>
      <p:pic>
        <p:nvPicPr>
          <p:cNvPr id="10" name="Image 9" descr="Une image contenant ciel, plein air, route, bâtiment&#10;&#10;Le contenu généré par l’IA peut être incorrect.">
            <a:extLst>
              <a:ext uri="{FF2B5EF4-FFF2-40B4-BE49-F238E27FC236}">
                <a16:creationId xmlns:a16="http://schemas.microsoft.com/office/drawing/2014/main" id="{7522B700-828F-2ADD-4212-444FB4646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61" y="3455367"/>
            <a:ext cx="3672844" cy="2754633"/>
          </a:xfrm>
          <a:prstGeom prst="rect">
            <a:avLst/>
          </a:prstGeom>
        </p:spPr>
      </p:pic>
      <p:pic>
        <p:nvPicPr>
          <p:cNvPr id="8" name="Image 7" descr="Une image contenant transport, plein air, véhicul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986C0A19-0905-DA6F-F40F-9FCEA9396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9" y="3455367"/>
            <a:ext cx="3672844" cy="2754633"/>
          </a:xfrm>
          <a:prstGeom prst="rect">
            <a:avLst/>
          </a:prstGeom>
        </p:spPr>
      </p:pic>
      <p:pic>
        <p:nvPicPr>
          <p:cNvPr id="6" name="Image 5" descr="Une image contenant plein air, chaussures, ciel, bâtiment&#10;&#10;Le contenu généré par l’IA peut être incorrect.">
            <a:extLst>
              <a:ext uri="{FF2B5EF4-FFF2-40B4-BE49-F238E27FC236}">
                <a16:creationId xmlns:a16="http://schemas.microsoft.com/office/drawing/2014/main" id="{609AAD4A-E999-924D-1E91-4DC86F7D3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84" y="3455367"/>
            <a:ext cx="3672843" cy="27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D960BF-1001-5D7B-BF25-A9A86636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2F813-A0C5-751B-A9D0-CD1E7036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CB3F6F-2C11-F258-28BD-BE188E2EB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Accueil d’AEROBUS à Saint Denis Université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743B7-4F4F-079C-FF30-13CDE6E0C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400" y="1453809"/>
            <a:ext cx="7150028" cy="432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Organisation des flux pour faire face à l’affluence des voyageurs 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Adaptation du dispositif de vente au sein de la station de métro (mise en place de personnel + appareils mobiles de vente de titres de transport)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Mise en place de sécurité privée en complément du dispositif GPSR pour faire face aux pickpockets 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Cohabitation très difficile avec les taxis et les VTC</a:t>
            </a:r>
          </a:p>
          <a:p>
            <a:pPr lvl="2">
              <a:buClr>
                <a:srgbClr val="00AA91"/>
              </a:buClr>
              <a:defRPr/>
            </a:pPr>
            <a:r>
              <a:rPr lang="fr-FR" dirty="0">
                <a:solidFill>
                  <a:srgbClr val="0A0082"/>
                </a:solidFill>
                <a:latin typeface="Parisine Office"/>
              </a:rPr>
              <a:t>Retour à Porte Maillot le 14 décembre </a:t>
            </a:r>
          </a:p>
        </p:txBody>
      </p:sp>
      <p:pic>
        <p:nvPicPr>
          <p:cNvPr id="7" name="Image 6" descr="Une image contenant habits, homme, personne, chaussures&#10;&#10;Le contenu généré par l’IA peut être incorrect.">
            <a:extLst>
              <a:ext uri="{FF2B5EF4-FFF2-40B4-BE49-F238E27FC236}">
                <a16:creationId xmlns:a16="http://schemas.microsoft.com/office/drawing/2014/main" id="{D829F902-FA21-38C6-3246-1156C4675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33" y="648000"/>
            <a:ext cx="3240377" cy="2430282"/>
          </a:xfrm>
          <a:prstGeom prst="rect">
            <a:avLst/>
          </a:prstGeom>
        </p:spPr>
      </p:pic>
      <p:pic>
        <p:nvPicPr>
          <p:cNvPr id="9" name="Image 8" descr="Une image contenant plein air, bâtiment, sol, texte&#10;&#10;Le contenu généré par l’IA peut être incorrect.">
            <a:extLst>
              <a:ext uri="{FF2B5EF4-FFF2-40B4-BE49-F238E27FC236}">
                <a16:creationId xmlns:a16="http://schemas.microsoft.com/office/drawing/2014/main" id="{18424E63-FD86-64B9-B92E-968835EB7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32" y="3429000"/>
            <a:ext cx="3240377" cy="24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5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96A51A7-10CB-23B9-7590-4E81D3A370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gray">
          <a:xfrm>
            <a:off x="10597394" y="340636"/>
            <a:ext cx="1257209" cy="6176724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297FF0-216F-A391-ED6A-9F823913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0045748-36D5-4AC7-8EE1-BE0325BABCD8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4F1D79-3D4E-7F71-018F-288A1257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9628359-E92E-4424-90B2-CF1EF8189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sz="5400" spc="300" dirty="0">
                <a:ln w="12700">
                  <a:noFill/>
                </a:ln>
                <a:solidFill>
                  <a:schemeClr val="accent2"/>
                </a:solidFill>
                <a:latin typeface="Montserrat Black" pitchFamily="2" charset="77"/>
              </a:rPr>
              <a:t>MERCI</a:t>
            </a:r>
            <a:endParaRPr lang="fr-FR" sz="5400" b="1" spc="300" dirty="0">
              <a:solidFill>
                <a:schemeClr val="accent2"/>
              </a:solidFill>
            </a:endParaRPr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356AC5A0-C546-1027-3E2B-3BA86285F9EC}"/>
              </a:ext>
            </a:extLst>
          </p:cNvPr>
          <p:cNvSpPr txBox="1">
            <a:spLocks/>
          </p:cNvSpPr>
          <p:nvPr/>
        </p:nvSpPr>
        <p:spPr bwMode="gray">
          <a:xfrm>
            <a:off x="336000" y="336600"/>
            <a:ext cx="11520000" cy="6184800"/>
          </a:xfrm>
          <a:prstGeom prst="rect">
            <a:avLst/>
          </a:prstGeom>
          <a:ln w="50800">
            <a:solidFill>
              <a:schemeClr val="bg2"/>
            </a:solidFill>
            <a:miter lim="800000"/>
          </a:ln>
        </p:spPr>
        <p:txBody>
          <a:bodyPr anchor="ctr" anchorCtr="0"/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60000"/>
              <a:buFont typeface="Wingdings 3" panose="05040102010807070707" pitchFamily="18" charset="2"/>
              <a:buChar char="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163513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50000"/>
              <a:buFont typeface="Wingdings" panose="05000000000000000000" pitchFamily="2" charset="2"/>
              <a:buChar char="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4188" indent="-123825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ct val="80000"/>
              <a:buFont typeface="Wingdings" panose="05000000000000000000" pitchFamily="2" charset="2"/>
              <a:buChar char="§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2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BFC85E-17DF-207D-8963-B11A409F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D1DCE9C-B3E0-4584-96CE-3CB7DDAD0DF8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022D6-0E55-B66A-85DC-313B23B2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2225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6AB81-AD85-4690-4108-1B80B91E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9E12DC-7431-E389-5555-3632D2ADD5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1274" y="1921745"/>
            <a:ext cx="6138300" cy="2520000"/>
          </a:xfrm>
        </p:spPr>
        <p:txBody>
          <a:bodyPr/>
          <a:lstStyle/>
          <a:p>
            <a:r>
              <a:rPr lang="fr-FR" dirty="0"/>
              <a:t>Périmètre géographique de la bu gares routières</a:t>
            </a:r>
          </a:p>
        </p:txBody>
      </p:sp>
    </p:spTree>
    <p:extLst>
      <p:ext uri="{BB962C8B-B14F-4D97-AF65-F5344CB8AC3E}">
        <p14:creationId xmlns:p14="http://schemas.microsoft.com/office/powerpoint/2010/main" val="112286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010256A-9110-7A6E-C55C-089269FD7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76" y="537985"/>
            <a:ext cx="6729841" cy="5915176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2A0600-3EE1-1679-F795-642C3E53B39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CC5943F-DD27-45A0-9207-9C3D981F7FFD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AF54C8-C5E0-42DB-7DE0-54241DBDAB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AFEB5D-E065-E0EE-2568-56265F9785B1}"/>
              </a:ext>
            </a:extLst>
          </p:cNvPr>
          <p:cNvSpPr txBox="1"/>
          <p:nvPr/>
        </p:nvSpPr>
        <p:spPr>
          <a:xfrm>
            <a:off x="882701" y="5950684"/>
            <a:ext cx="2796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Périmètre au 01/03/26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A245D31A-0695-37C0-EF8B-A27EB04E23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583" y="537984"/>
            <a:ext cx="5412600" cy="369332"/>
          </a:xfrm>
        </p:spPr>
        <p:txBody>
          <a:bodyPr/>
          <a:lstStyle/>
          <a:p>
            <a:r>
              <a:rPr lang="fr-FR" dirty="0"/>
              <a:t>Gares Routières gérées par la RATP</a:t>
            </a:r>
          </a:p>
        </p:txBody>
      </p:sp>
    </p:spTree>
    <p:extLst>
      <p:ext uri="{BB962C8B-B14F-4D97-AF65-F5344CB8AC3E}">
        <p14:creationId xmlns:p14="http://schemas.microsoft.com/office/powerpoint/2010/main" val="215216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FC4B2A-E9A5-5856-6286-AC97521E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31B43B-70CD-AB5F-C57A-0EC607AE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1472C5-1950-AF5A-5135-E35CD9968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400" y="648000"/>
            <a:ext cx="10825200" cy="676303"/>
          </a:xfrm>
        </p:spPr>
        <p:txBody>
          <a:bodyPr/>
          <a:lstStyle/>
          <a:p>
            <a:r>
              <a:rPr lang="fr-FR" dirty="0"/>
              <a:t>Liste des Gares Routières RATP par statut au 1</a:t>
            </a:r>
            <a:r>
              <a:rPr lang="fr-FR" baseline="30000" dirty="0"/>
              <a:t>er</a:t>
            </a:r>
            <a:r>
              <a:rPr lang="fr-FR" dirty="0"/>
              <a:t> mars 2026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0B18785-241C-4062-8E48-3D4FC26CFF35}"/>
              </a:ext>
            </a:extLst>
          </p:cNvPr>
          <p:cNvSpPr/>
          <p:nvPr/>
        </p:nvSpPr>
        <p:spPr>
          <a:xfrm>
            <a:off x="683400" y="1468069"/>
            <a:ext cx="4299147" cy="1065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RATP propriétaire de l’infrastructure et du foncier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93FE4A7-0C47-8FA1-7084-E8D9966371E0}"/>
              </a:ext>
            </a:extLst>
          </p:cNvPr>
          <p:cNvSpPr/>
          <p:nvPr/>
        </p:nvSpPr>
        <p:spPr>
          <a:xfrm>
            <a:off x="683399" y="3306117"/>
            <a:ext cx="4299147" cy="1065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RATP propriétaire de l’infrastructure uniquement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56BC394-D96A-BF97-8A23-266E98ABEE9B}"/>
              </a:ext>
            </a:extLst>
          </p:cNvPr>
          <p:cNvSpPr/>
          <p:nvPr/>
        </p:nvSpPr>
        <p:spPr>
          <a:xfrm>
            <a:off x="683399" y="5144165"/>
            <a:ext cx="4299147" cy="1065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RATP gestionnaire uniquement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2F64DD-8AEB-F1C4-2C03-92C18E50D1D7}"/>
              </a:ext>
            </a:extLst>
          </p:cNvPr>
          <p:cNvSpPr txBox="1"/>
          <p:nvPr/>
        </p:nvSpPr>
        <p:spPr>
          <a:xfrm>
            <a:off x="5187820" y="1523932"/>
            <a:ext cx="6320780" cy="9541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Eglise de Pantin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Porte de la Villette - Cité des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Porte des Lilas – Charles Cros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Porte d’Orléans – Avant cour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Saint Denis Université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Saint-Maur – Créteil 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Villejuif – Louis Aragon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8C6531-B231-DEFC-DFA2-D68C04BF982C}"/>
              </a:ext>
            </a:extLst>
          </p:cNvPr>
          <p:cNvSpPr txBox="1"/>
          <p:nvPr/>
        </p:nvSpPr>
        <p:spPr>
          <a:xfrm>
            <a:off x="5187820" y="3006336"/>
            <a:ext cx="6652727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Bagnolet – Gallieni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Bobigny – Pablo Picasso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Château de Vincennes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Garges Sarcelles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Croix de Berny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Défense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Bourget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Parc de Saint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Pierrefitte – Stains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Pont de Bezons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Pont de Neuilly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Pont de Sèvres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Porte de Champerret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Porte d’Italie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Porte d’Orléans – Ernest Reyer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Rungis -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4E2BA2-9E62-D267-8C7D-88C7A88532A9}"/>
              </a:ext>
            </a:extLst>
          </p:cNvPr>
          <p:cNvSpPr txBox="1"/>
          <p:nvPr/>
        </p:nvSpPr>
        <p:spPr>
          <a:xfrm>
            <a:off x="5187819" y="5307750"/>
            <a:ext cx="6652727" cy="7386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Mairie d’Issy (</a:t>
            </a:r>
            <a:r>
              <a:rPr lang="fr-FR" sz="1400" i="1" dirty="0"/>
              <a:t>convention)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Nogent sur Marne </a:t>
            </a:r>
            <a:r>
              <a:rPr lang="fr-FR" sz="1400" i="1" dirty="0"/>
              <a:t>(convention)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Gare du Nord </a:t>
            </a:r>
            <a:r>
              <a:rPr lang="fr-FR" sz="1400" i="1" dirty="0"/>
              <a:t>(en cours)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Gare de Lyon </a:t>
            </a:r>
            <a:r>
              <a:rPr lang="fr-FR" sz="1400" i="1" dirty="0"/>
              <a:t>(convention)</a:t>
            </a:r>
            <a:r>
              <a:rPr lang="fr-FR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2169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C836A7-0540-FB58-E4F5-BF16B64A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7820CD-8E58-67DD-CB04-35EC003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850979-4612-CA57-2E08-07BEFE235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400" y="512039"/>
            <a:ext cx="10825200" cy="1080000"/>
          </a:xfrm>
        </p:spPr>
        <p:txBody>
          <a:bodyPr/>
          <a:lstStyle/>
          <a:p>
            <a:r>
              <a:rPr lang="fr-FR" sz="2400" dirty="0"/>
              <a:t>Mise en place progressive des délégations de service public (DSP) liées à la mise en concurrence du réseau de bus de Paris et de petite couronne.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703AB1-FA06-A625-BD7A-D53A8ADDD6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04" y="1327995"/>
            <a:ext cx="5073374" cy="4918377"/>
          </a:xfrm>
        </p:spPr>
        <p:txBody>
          <a:bodyPr/>
          <a:lstStyle/>
          <a:p>
            <a:pPr lvl="2"/>
            <a:r>
              <a:rPr lang="fr-FR" dirty="0"/>
              <a:t>Reprise progressive des gares routières par Ile-de-France Mobilités qui en transfère ensuite la gestion aux différents délégataires des DSP </a:t>
            </a:r>
          </a:p>
          <a:p>
            <a:pPr lvl="2"/>
            <a:r>
              <a:rPr lang="fr-FR" dirty="0"/>
              <a:t>Fin d’activité de la BU GR actée à novembre 2026</a:t>
            </a:r>
          </a:p>
          <a:p>
            <a:pPr lvl="2"/>
            <a:r>
              <a:rPr lang="fr-FR" dirty="0"/>
              <a:t>Réalisation par la BU GR de </a:t>
            </a:r>
            <a:r>
              <a:rPr lang="fr-FR" b="1" dirty="0"/>
              <a:t>travaux de remise en état préalables</a:t>
            </a:r>
            <a:r>
              <a:rPr lang="fr-FR" dirty="0"/>
              <a:t> à la reprise des gares </a:t>
            </a:r>
          </a:p>
          <a:p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  <a:p>
            <a:pPr lvl="2"/>
            <a:endParaRPr lang="fr-FR" dirty="0"/>
          </a:p>
          <a:p>
            <a:pPr lvl="2"/>
            <a:r>
              <a:rPr lang="fr-FR" dirty="0"/>
              <a:t>Passation avec les délégataires </a:t>
            </a:r>
          </a:p>
        </p:txBody>
      </p:sp>
      <p:pic>
        <p:nvPicPr>
          <p:cNvPr id="9" name="Image 8" descr="Une image contenant plein air, scène, voie, ciel&#10;&#10;Le contenu généré par l’IA peut être incorrect.">
            <a:extLst>
              <a:ext uri="{FF2B5EF4-FFF2-40B4-BE49-F238E27FC236}">
                <a16:creationId xmlns:a16="http://schemas.microsoft.com/office/drawing/2014/main" id="{D852C921-927B-B451-263B-CFAECFAA7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6" y="3625989"/>
            <a:ext cx="2519680" cy="1889760"/>
          </a:xfrm>
          <a:prstGeom prst="rect">
            <a:avLst/>
          </a:prstGeom>
        </p:spPr>
      </p:pic>
      <p:pic>
        <p:nvPicPr>
          <p:cNvPr id="10" name="Image 9" descr="Une image contenant bâtiment, plein air, ciel, nuage&#10;&#10;Le contenu généré par l’IA peut être incorrect.">
            <a:extLst>
              <a:ext uri="{FF2B5EF4-FFF2-40B4-BE49-F238E27FC236}">
                <a16:creationId xmlns:a16="http://schemas.microsoft.com/office/drawing/2014/main" id="{F621B270-B740-6F92-62D2-A64B6BEFC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78" y="3640245"/>
            <a:ext cx="2519681" cy="18897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134D124-07E2-3C7E-774C-2BFDE26DC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170" y="1592039"/>
            <a:ext cx="6231933" cy="43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0732E3-61B0-1CEF-690E-BFEEDE60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44A9AB-16C6-40F0-E5C8-68415730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F1FC75-4C44-D588-EABB-DCFEEE791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Reprise des actifs RATP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294262-F076-D4F9-1EF4-020ED228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5" y="1305308"/>
            <a:ext cx="10825201" cy="45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1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6AB81-AD85-4690-4108-1B80B91E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9E12DC-7431-E389-5555-3632D2ADD5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6443" y="1632123"/>
            <a:ext cx="6138300" cy="2520000"/>
          </a:xfrm>
        </p:spPr>
        <p:txBody>
          <a:bodyPr/>
          <a:lstStyle/>
          <a:p>
            <a:r>
              <a:rPr lang="fr-FR" dirty="0"/>
              <a:t>Gouvernance et modèle économique </a:t>
            </a:r>
          </a:p>
        </p:txBody>
      </p:sp>
    </p:spTree>
    <p:extLst>
      <p:ext uri="{BB962C8B-B14F-4D97-AF65-F5344CB8AC3E}">
        <p14:creationId xmlns:p14="http://schemas.microsoft.com/office/powerpoint/2010/main" val="426385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FA5EA9-47C4-DC2A-3B1D-CB67CCCE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0EFC-C08E-4EE7-B4D4-8D9FF7E7F402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0B22EA-EE29-353E-5A2D-EC13B61F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A1FDA8-540B-A200-4A33-C9F3D80E6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de l’intégration des gares routières dans le contrat avec IDFM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53888A-07A3-2D08-0085-F805197BB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400" y="1522549"/>
            <a:ext cx="10825200" cy="1803172"/>
          </a:xfrm>
        </p:spPr>
        <p:txBody>
          <a:bodyPr/>
          <a:lstStyle/>
          <a:p>
            <a:pPr marL="0" lvl="2" indent="0">
              <a:buNone/>
            </a:pPr>
            <a:r>
              <a:rPr lang="fr-FR" b="1" dirty="0"/>
              <a:t>Intégration des gares routières jusqu’à présent dans le contrat RATP-IdFM </a:t>
            </a:r>
          </a:p>
          <a:p>
            <a:pPr lvl="2"/>
            <a:r>
              <a:rPr lang="fr-FR" dirty="0"/>
              <a:t>pas ou très peu circonscrites donc sans véritable modèle économique pouvant répondre aux enjeux d’entretien et d’exploitation des gares.  </a:t>
            </a:r>
          </a:p>
          <a:p>
            <a:pPr lvl="2"/>
            <a:r>
              <a:rPr lang="fr-FR" dirty="0"/>
              <a:t>L’exploitation des gares routières a toujours été intégrée dans le forfait global d’exploitation du transport sans réelle délimitation du périmètre concerné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n’incitait pas à un suivi économique dédié donc efficace  </a:t>
            </a:r>
          </a:p>
          <a:p>
            <a:endParaRPr lang="fr-FR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375C0F-B490-2B1B-5FA8-6DC7BB05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3" y="4399126"/>
            <a:ext cx="2293248" cy="5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agone 3">
            <a:extLst>
              <a:ext uri="{FF2B5EF4-FFF2-40B4-BE49-F238E27FC236}">
                <a16:creationId xmlns:a16="http://schemas.microsoft.com/office/drawing/2014/main" id="{73C464E5-9860-DAFD-2517-D2D17C97FD80}"/>
              </a:ext>
            </a:extLst>
          </p:cNvPr>
          <p:cNvSpPr/>
          <p:nvPr/>
        </p:nvSpPr>
        <p:spPr>
          <a:xfrm>
            <a:off x="3406747" y="4399125"/>
            <a:ext cx="1780248" cy="615553"/>
          </a:xfrm>
          <a:prstGeom prst="homePlat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/>
              <a:t>Contrat </a:t>
            </a:r>
          </a:p>
          <a:p>
            <a:pPr algn="ctr"/>
            <a:r>
              <a:rPr lang="fr-FR" sz="1600" b="1" dirty="0"/>
              <a:t>pluriannuel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A9418-AD70-7E16-57C7-130F863DB6FC}"/>
              </a:ext>
            </a:extLst>
          </p:cNvPr>
          <p:cNvSpPr/>
          <p:nvPr/>
        </p:nvSpPr>
        <p:spPr>
          <a:xfrm>
            <a:off x="5413571" y="3895390"/>
            <a:ext cx="2565176" cy="1541531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76D13-7747-9A57-B91D-1131C8FEA5C7}"/>
              </a:ext>
            </a:extLst>
          </p:cNvPr>
          <p:cNvSpPr/>
          <p:nvPr/>
        </p:nvSpPr>
        <p:spPr>
          <a:xfrm>
            <a:off x="7153359" y="5098657"/>
            <a:ext cx="704682" cy="2808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GR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536B65-0302-FAD1-63DD-7B82C727E49F}"/>
              </a:ext>
            </a:extLst>
          </p:cNvPr>
          <p:cNvSpPr txBox="1"/>
          <p:nvPr/>
        </p:nvSpPr>
        <p:spPr>
          <a:xfrm>
            <a:off x="5700750" y="4162469"/>
            <a:ext cx="213697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chemeClr val="bg2"/>
                </a:solidFill>
              </a:rPr>
              <a:t>Transport </a:t>
            </a:r>
          </a:p>
          <a:p>
            <a:pPr algn="l"/>
            <a:r>
              <a:rPr lang="fr-FR" sz="2000" dirty="0">
                <a:solidFill>
                  <a:schemeClr val="bg2"/>
                </a:solidFill>
              </a:rPr>
              <a:t>régulier de personnes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E231F1E-BAF5-5202-D529-6A467E014137}"/>
              </a:ext>
            </a:extLst>
          </p:cNvPr>
          <p:cNvCxnSpPr/>
          <p:nvPr/>
        </p:nvCxnSpPr>
        <p:spPr>
          <a:xfrm flipH="1">
            <a:off x="7978747" y="5237448"/>
            <a:ext cx="469338" cy="1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FEA95C7-0C99-A927-01B1-4C34FC94D690}"/>
              </a:ext>
            </a:extLst>
          </p:cNvPr>
          <p:cNvCxnSpPr/>
          <p:nvPr/>
        </p:nvCxnSpPr>
        <p:spPr>
          <a:xfrm flipH="1">
            <a:off x="7978747" y="4433865"/>
            <a:ext cx="477427" cy="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EC3238E-C4A8-86BF-DA6F-2898E36E3AAE}"/>
              </a:ext>
            </a:extLst>
          </p:cNvPr>
          <p:cNvSpPr txBox="1"/>
          <p:nvPr/>
        </p:nvSpPr>
        <p:spPr>
          <a:xfrm>
            <a:off x="8747488" y="5006808"/>
            <a:ext cx="18530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/>
              <a:t>Objet Gare Routière non identifié et noyé dans le contrat global.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382763-C8AE-35B1-62B0-02F756C4ADEC}"/>
              </a:ext>
            </a:extLst>
          </p:cNvPr>
          <p:cNvSpPr txBox="1"/>
          <p:nvPr/>
        </p:nvSpPr>
        <p:spPr>
          <a:xfrm>
            <a:off x="8747488" y="4156866"/>
            <a:ext cx="18530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/>
              <a:t>Contrat global de Transport intégrant le ou les gare(s) routière(s) du périmètre.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337E7D-0426-452C-8AB4-BDDC4097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59" y="4048195"/>
            <a:ext cx="657439" cy="70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80288"/>
      </p:ext>
    </p:extLst>
  </p:cSld>
  <p:clrMapOvr>
    <a:masterClrMapping/>
  </p:clrMapOvr>
</p:sld>
</file>

<file path=ppt/theme/theme1.xml><?xml version="1.0" encoding="utf-8"?>
<a:theme xmlns:a="http://schemas.openxmlformats.org/drawingml/2006/main" name="Groupe RATP">
  <a:themeElements>
    <a:clrScheme name="RATP GROUPE PPT">
      <a:dk1>
        <a:srgbClr val="000000"/>
      </a:dk1>
      <a:lt1>
        <a:sysClr val="window" lastClr="FFFFFF"/>
      </a:lt1>
      <a:dk2>
        <a:srgbClr val="F0AA00"/>
      </a:dk2>
      <a:lt2>
        <a:srgbClr val="0A0082"/>
      </a:lt2>
      <a:accent1>
        <a:srgbClr val="007D69"/>
      </a:accent1>
      <a:accent2>
        <a:srgbClr val="00AA91"/>
      </a:accent2>
      <a:accent3>
        <a:srgbClr val="64C3B9"/>
      </a:accent3>
      <a:accent4>
        <a:srgbClr val="C8D741"/>
      </a:accent4>
      <a:accent5>
        <a:srgbClr val="D72864"/>
      </a:accent5>
      <a:accent6>
        <a:srgbClr val="EBA0C8"/>
      </a:accent6>
      <a:hlink>
        <a:srgbClr val="000000"/>
      </a:hlink>
      <a:folHlink>
        <a:srgbClr val="000000"/>
      </a:folHlink>
    </a:clrScheme>
    <a:fontScheme name="Parisine Office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upe_ratp_slides_Bis_100_v7.dpi.pptx" id="{7AE4D04C-24BF-451E-AE3B-E6E38034D967}" vid="{C9F28E38-5B35-4C05-AF5B-416CB837ACCE}"/>
    </a:ext>
  </a:extLst>
</a:theme>
</file>

<file path=ppt/theme/theme2.xml><?xml version="1.0" encoding="utf-8"?>
<a:theme xmlns:a="http://schemas.openxmlformats.org/drawingml/2006/main" name="Intercalaires Groupe RATP">
  <a:themeElements>
    <a:clrScheme name="RATP GROUPE PPT">
      <a:dk1>
        <a:srgbClr val="000000"/>
      </a:dk1>
      <a:lt1>
        <a:sysClr val="window" lastClr="FFFFFF"/>
      </a:lt1>
      <a:dk2>
        <a:srgbClr val="00AA91"/>
      </a:dk2>
      <a:lt2>
        <a:srgbClr val="0A0082"/>
      </a:lt2>
      <a:accent1>
        <a:srgbClr val="007D69"/>
      </a:accent1>
      <a:accent2>
        <a:srgbClr val="00AA91"/>
      </a:accent2>
      <a:accent3>
        <a:srgbClr val="64C3B9"/>
      </a:accent3>
      <a:accent4>
        <a:srgbClr val="C8D741"/>
      </a:accent4>
      <a:accent5>
        <a:srgbClr val="D72864"/>
      </a:accent5>
      <a:accent6>
        <a:srgbClr val="EBA0C8"/>
      </a:accent6>
      <a:hlink>
        <a:srgbClr val="000000"/>
      </a:hlink>
      <a:folHlink>
        <a:srgbClr val="000000"/>
      </a:folHlink>
    </a:clrScheme>
    <a:fontScheme name="Parisine Office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upe_ratp_slides_Bis_100_v7.dpi.pptx" id="{7AE4D04C-24BF-451E-AE3B-E6E38034D967}" vid="{39E44EB4-2DC3-45B2-BD29-6BBA3DC6E90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B46CC78576045A109179B9A4E9C6C" ma:contentTypeVersion="3" ma:contentTypeDescription="Crée un document." ma:contentTypeScope="" ma:versionID="a43ce370a42ac1755b57d4ca041cabb9">
  <xsd:schema xmlns:xsd="http://www.w3.org/2001/XMLSchema" xmlns:xs="http://www.w3.org/2001/XMLSchema" xmlns:p="http://schemas.microsoft.com/office/2006/metadata/properties" xmlns:ns2="aa7e2f82-ffbf-4f14-bb41-2fee6c42728a" targetNamespace="http://schemas.microsoft.com/office/2006/metadata/properties" ma:root="true" ma:fieldsID="2c2a8672204a6710678f086ff277d2bf" ns2:_="">
    <xsd:import namespace="aa7e2f82-ffbf-4f14-bb41-2fee6c4272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e2f82-ffbf-4f14-bb41-2fee6c427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03F1C8-EDD8-45D3-90D5-05ABCC6157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10A058-E409-4BBB-84C9-62BBCA160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381CC-D9C5-47E2-8C1E-88B123AF6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e2f82-ffbf-4f14-bb41-2fee6c427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Groupe RATP</Template>
  <TotalTime>15625</TotalTime>
  <Words>1227</Words>
  <Application>Microsoft Office PowerPoint</Application>
  <PresentationFormat>Grand écran</PresentationFormat>
  <Paragraphs>184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Montserrat Black</vt:lpstr>
      <vt:lpstr>Parisine Office</vt:lpstr>
      <vt:lpstr>Wingdings</vt:lpstr>
      <vt:lpstr>Wingdings 3</vt:lpstr>
      <vt:lpstr>Groupe RATP</vt:lpstr>
      <vt:lpstr>Intercalaires Groupe RATP</vt:lpstr>
      <vt:lpstr>Rencontres gares routières – présentation RATP</vt:lpstr>
      <vt:lpstr>Présentation PowerPoint</vt:lpstr>
      <vt:lpstr>01</vt:lpstr>
      <vt:lpstr>Présentation PowerPoint</vt:lpstr>
      <vt:lpstr>Présentation PowerPoint</vt:lpstr>
      <vt:lpstr>Présentation PowerPoint</vt:lpstr>
      <vt:lpstr>Présentation PowerPoint</vt:lpstr>
      <vt:lpstr>02</vt:lpstr>
      <vt:lpstr>Présentation PowerPoint</vt:lpstr>
      <vt:lpstr>Présentation PowerPoint</vt:lpstr>
      <vt:lpstr>Critères qualité prévus sur les ESB dans le cadre des futures DSP</vt:lpstr>
      <vt:lpstr>Critères qualité prévus sur les ESB dans le cadre des futures DSP</vt:lpstr>
      <vt:lpstr>Critères qualité prévus sur les ESB dans le cadre des futures DSP</vt:lpstr>
      <vt:lpstr>Critères qualité prévus sur les ESB dans le cadre des futures DSP</vt:lpstr>
      <vt:lpstr>Présentation PowerPoint</vt:lpstr>
      <vt:lpstr>Présentation PowerPoint</vt:lpstr>
      <vt:lpstr>03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Damien Toigo</dc:creator>
  <cp:lastModifiedBy>BROTTIER Alicia</cp:lastModifiedBy>
  <cp:revision>143</cp:revision>
  <cp:lastPrinted>2023-10-04T14:45:54Z</cp:lastPrinted>
  <dcterms:created xsi:type="dcterms:W3CDTF">2023-07-20T08:20:33Z</dcterms:created>
  <dcterms:modified xsi:type="dcterms:W3CDTF">2026-03-27T13:25:22Z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0x01010058EB46CC78576045A109179B9A4E9C6C</vt:lpwstr>
  </property>
</Properties>
</file>